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73" r:id="rId4"/>
    <p:sldId id="274" r:id="rId5"/>
    <p:sldId id="275" r:id="rId6"/>
    <p:sldId id="276" r:id="rId7"/>
    <p:sldId id="280" r:id="rId8"/>
    <p:sldId id="281" r:id="rId9"/>
    <p:sldId id="277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67" r:id="rId20"/>
    <p:sldId id="268" r:id="rId21"/>
    <p:sldId id="269" r:id="rId22"/>
    <p:sldId id="270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47" autoAdjust="0"/>
  </p:normalViewPr>
  <p:slideViewPr>
    <p:cSldViewPr>
      <p:cViewPr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4" Type="http://schemas.openxmlformats.org/officeDocument/2006/relationships/image" Target="../media/image54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image" Target="../media/image6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6B733-8B78-41EE-8A41-C6A23780273A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852E1-D2D2-4FBB-AD4E-4BC70C30C6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650E5-14F3-4137-999E-574C1A15F1AA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82557-B5B7-4237-917C-8B294E3D9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C023A-F133-44C1-AB89-277CCCEF93FF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C6133-114F-42EB-8BAE-3755F40A65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03B13-381D-4FD7-A568-792477ED5527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D2DCE-7526-49B7-9E27-12E396AE2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04BFD-BE1F-4FE1-A748-085623F9DBDA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F23EF-BDCA-40DF-9F2A-C10909DF2E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EEB34-C4E1-47F0-8FBF-9E404E7F02FB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8B595-1F51-450A-938B-BDC5B82B3E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74F4B-BEFF-40B9-BB4A-CEBDB85673F6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865F7-EB99-433D-95F2-276D6D458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8EC20-0322-425C-9D89-35064216DF7B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FE047-EF6E-4CCA-83E5-F5D38B6FD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2DE1C-9BB6-46EA-82EA-A927F8F057D2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A73A8-6259-4FC4-88CF-EA4A4632E8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99FDF-5D3A-44B0-9026-1BC1BA101E7E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BB057-385F-4CA7-9B8F-87466457C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D7370-5C28-4B86-B6A9-5FB63251BE4D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76F2E-1836-4EFA-A4A9-9B010684F7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42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FF47B3-43E7-495B-8A73-C0C764A3D8F3}" type="datetimeFigureOut">
              <a:rPr lang="ru-RU"/>
              <a:pPr>
                <a:defRPr/>
              </a:pPr>
              <a:t>21.01.2019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496D93-0E21-411E-A4BD-B781E8497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36.bin"/><Relationship Id="rId5" Type="http://schemas.openxmlformats.org/officeDocument/2006/relationships/oleObject" Target="../embeddings/oleObject35.bin"/><Relationship Id="rId4" Type="http://schemas.openxmlformats.org/officeDocument/2006/relationships/oleObject" Target="../embeddings/oleObject3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41.bin"/><Relationship Id="rId4" Type="http://schemas.openxmlformats.org/officeDocument/2006/relationships/oleObject" Target="../embeddings/oleObject4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5.bin"/><Relationship Id="rId5" Type="http://schemas.openxmlformats.org/officeDocument/2006/relationships/oleObject" Target="../embeddings/oleObject44.bin"/><Relationship Id="rId4" Type="http://schemas.openxmlformats.org/officeDocument/2006/relationships/oleObject" Target="../embeddings/oleObject4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8.bin"/><Relationship Id="rId5" Type="http://schemas.openxmlformats.org/officeDocument/2006/relationships/oleObject" Target="../embeddings/oleObject47.bin"/><Relationship Id="rId4" Type="http://schemas.openxmlformats.org/officeDocument/2006/relationships/image" Target="../media/image61.jpeg"/><Relationship Id="rId9" Type="http://schemas.openxmlformats.org/officeDocument/2006/relationships/oleObject" Target="../embeddings/oleObject5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53.bin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57.bin"/><Relationship Id="rId5" Type="http://schemas.openxmlformats.org/officeDocument/2006/relationships/oleObject" Target="../embeddings/oleObject56.bin"/><Relationship Id="rId4" Type="http://schemas.openxmlformats.org/officeDocument/2006/relationships/oleObject" Target="../embeddings/oleObject5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61.bin"/><Relationship Id="rId4" Type="http://schemas.openxmlformats.org/officeDocument/2006/relationships/oleObject" Target="../embeddings/oleObject60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76250"/>
            <a:ext cx="8928100" cy="8715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Рамка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512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6308725"/>
            <a:ext cx="89281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7" descr="C:\Documents and Settings\Admin\Рабочий стол\Обложка брошюры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628775"/>
            <a:ext cx="4964112" cy="30686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51208" name="Picture 8" descr="C:\Documents and Settings\Admin\Рабочий стол\а брошюры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4181475"/>
            <a:ext cx="3995737" cy="18653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graphicFrame>
        <p:nvGraphicFramePr>
          <p:cNvPr id="51212" name="Object 12"/>
          <p:cNvGraphicFramePr>
            <a:graphicFrameLocks noChangeAspect="1"/>
          </p:cNvGraphicFramePr>
          <p:nvPr/>
        </p:nvGraphicFramePr>
        <p:xfrm>
          <a:off x="827088" y="1639888"/>
          <a:ext cx="1682750" cy="2238375"/>
        </p:xfrm>
        <a:graphic>
          <a:graphicData uri="http://schemas.openxmlformats.org/presentationml/2006/ole">
            <p:oleObj spid="_x0000_s51212" name="CorelDRAW" r:id="rId7" imgW="3075120" imgH="40914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extBox 5"/>
          <p:cNvSpPr txBox="1">
            <a:spLocks noChangeArrowheads="1"/>
          </p:cNvSpPr>
          <p:nvPr/>
        </p:nvSpPr>
        <p:spPr bwMode="auto">
          <a:xfrm>
            <a:off x="608013" y="3109913"/>
            <a:ext cx="45720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трогай его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приближайся к нему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пользуйся мобильным телефоном возле него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запомни время обнаружения предмета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сообщи взрослым (учителю, водителю, соседям, родителям) об этом</a:t>
            </a:r>
          </a:p>
          <a:p>
            <a:endParaRPr lang="ru-RU" sz="4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позвони по телефону </a:t>
            </a:r>
            <a:r>
              <a:rPr lang="ru-RU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graphicFrame>
        <p:nvGraphicFramePr>
          <p:cNvPr id="2067" name="Object 19"/>
          <p:cNvGraphicFramePr>
            <a:graphicFrameLocks noChangeAspect="1"/>
          </p:cNvGraphicFramePr>
          <p:nvPr/>
        </p:nvGraphicFramePr>
        <p:xfrm>
          <a:off x="6072188" y="714375"/>
          <a:ext cx="2660650" cy="2251075"/>
        </p:xfrm>
        <a:graphic>
          <a:graphicData uri="http://schemas.openxmlformats.org/presentationml/2006/ole">
            <p:oleObj spid="_x0000_s2067" name="CorelDRAW CMX" r:id="rId3" imgW="7569000" imgH="6403320" progId="">
              <p:embed/>
            </p:oleObj>
          </a:graphicData>
        </a:graphic>
      </p:graphicFrame>
      <p:graphicFrame>
        <p:nvGraphicFramePr>
          <p:cNvPr id="2068" name="Object 20"/>
          <p:cNvGraphicFramePr>
            <a:graphicFrameLocks noChangeAspect="1"/>
          </p:cNvGraphicFramePr>
          <p:nvPr/>
        </p:nvGraphicFramePr>
        <p:xfrm>
          <a:off x="6286500" y="4857750"/>
          <a:ext cx="2300288" cy="1714500"/>
        </p:xfrm>
        <a:graphic>
          <a:graphicData uri="http://schemas.openxmlformats.org/presentationml/2006/ole">
            <p:oleObj spid="_x0000_s2068" name="CorelDRAW CMX" r:id="rId4" imgW="4609440" imgH="3436920" progId="">
              <p:embed/>
            </p:oleObj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28596" y="352364"/>
            <a:ext cx="4740978" cy="286232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обнаружил неизвестный, бесхозный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свёрток или оставленную сумку,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портфель, коробку в транспорте,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подъезде, квартире, на остановке,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улице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</a:p>
        </p:txBody>
      </p:sp>
      <p:sp>
        <p:nvSpPr>
          <p:cNvPr id="17" name="Блок-схема: узел 16"/>
          <p:cNvSpPr/>
          <p:nvPr/>
        </p:nvSpPr>
        <p:spPr>
          <a:xfrm>
            <a:off x="428596" y="325841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28596" y="365933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Блок-схема: узел 19"/>
          <p:cNvSpPr/>
          <p:nvPr/>
        </p:nvSpPr>
        <p:spPr>
          <a:xfrm>
            <a:off x="428596" y="405592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428596" y="471488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Блок-схема: узел 21"/>
          <p:cNvSpPr/>
          <p:nvPr/>
        </p:nvSpPr>
        <p:spPr>
          <a:xfrm>
            <a:off x="428596" y="571501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2069" name="Object 21"/>
          <p:cNvGraphicFramePr>
            <a:graphicFrameLocks noChangeAspect="1"/>
          </p:cNvGraphicFramePr>
          <p:nvPr/>
        </p:nvGraphicFramePr>
        <p:xfrm>
          <a:off x="5070475" y="1500188"/>
          <a:ext cx="930275" cy="3929062"/>
        </p:xfrm>
        <a:graphic>
          <a:graphicData uri="http://schemas.openxmlformats.org/presentationml/2006/ole">
            <p:oleObj spid="_x0000_s2069" name="CorelDRAW CMX" r:id="rId5" imgW="645480" imgH="2751120" progId="">
              <p:embed/>
            </p:oleObj>
          </a:graphicData>
        </a:graphic>
      </p:graphicFrame>
      <p:sp>
        <p:nvSpPr>
          <p:cNvPr id="9" name="Пятно 1 8"/>
          <p:cNvSpPr/>
          <p:nvPr/>
        </p:nvSpPr>
        <p:spPr>
          <a:xfrm>
            <a:off x="6215074" y="3429000"/>
            <a:ext cx="2214578" cy="2000264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511017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TextBox 1"/>
          <p:cNvSpPr txBox="1">
            <a:spLocks noChangeArrowheads="1"/>
          </p:cNvSpPr>
          <p:nvPr/>
        </p:nvSpPr>
        <p:spPr bwMode="auto">
          <a:xfrm>
            <a:off x="606425" y="1911350"/>
            <a:ext cx="3929063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быстро ляг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прикрой голову руками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опасайся падения штукатурки, арматуры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держись подальше от окон, шкафов, полок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беги, не пользуйся лифтом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опасайся застекленных поверхностей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держись ближе к дверным проёмам в несущих стенах</a:t>
            </a:r>
          </a:p>
          <a:p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2" descr="C:\Documents and Settings\Администратор\Рабочий стол\1_files\slide0001-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l="3227" t="34317" r="44533" b="49271"/>
          <a:stretch>
            <a:fillRect/>
          </a:stretch>
        </p:blipFill>
        <p:spPr bwMode="auto">
          <a:xfrm>
            <a:off x="6030913" y="4929188"/>
            <a:ext cx="285750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8596" y="352364"/>
            <a:ext cx="3732689" cy="163121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помещении возможен взрыв,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20439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285749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35189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41895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59048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524265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4214813" y="928688"/>
          <a:ext cx="4772025" cy="4706937"/>
        </p:xfrm>
        <a:graphic>
          <a:graphicData uri="http://schemas.openxmlformats.org/presentationml/2006/ole">
            <p:oleObj spid="_x0000_s3080" name="CorelDRAW" r:id="rId4" imgW="1328400" imgH="1311120" progId="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517314" y="428604"/>
            <a:ext cx="697628" cy="193899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7" name="Пятно 1 16"/>
          <p:cNvSpPr/>
          <p:nvPr/>
        </p:nvSpPr>
        <p:spPr>
          <a:xfrm>
            <a:off x="4500562" y="4857760"/>
            <a:ext cx="2000264" cy="1857388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245412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Блок-схема: узел 17"/>
          <p:cNvSpPr/>
          <p:nvPr/>
        </p:nvSpPr>
        <p:spPr>
          <a:xfrm>
            <a:off x="428596" y="286673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Рамка 1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43" name="Object 23"/>
          <p:cNvGraphicFramePr>
            <a:graphicFrameLocks noChangeAspect="1"/>
          </p:cNvGraphicFramePr>
          <p:nvPr/>
        </p:nvGraphicFramePr>
        <p:xfrm>
          <a:off x="4454525" y="785813"/>
          <a:ext cx="4643438" cy="3735387"/>
        </p:xfrm>
        <a:graphic>
          <a:graphicData uri="http://schemas.openxmlformats.org/presentationml/2006/ole">
            <p:oleObj spid="_x0000_s5143" name="CorelDRAW" r:id="rId3" imgW="1856160" imgH="1492200" progId="">
              <p:embed/>
            </p:oleObj>
          </a:graphicData>
        </a:graphic>
      </p:graphicFrame>
      <p:sp>
        <p:nvSpPr>
          <p:cNvPr id="5147" name="TextBox 1"/>
          <p:cNvSpPr txBox="1">
            <a:spLocks noChangeArrowheads="1"/>
          </p:cNvSpPr>
          <p:nvPr/>
        </p:nvSpPr>
        <p:spPr bwMode="auto">
          <a:xfrm>
            <a:off x="598488" y="1958975"/>
            <a:ext cx="442912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беги к месту взрыва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интересуйся, почему происходит взрыв у случайных прохожих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отбеги подальше в сторону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спрячься за угол, выступ здания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быстро ляг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прикрой голову руками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опасайся падения столбов и линий электропередач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старайся укрыться, но вдали от высотных зданий и сооружений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285728"/>
            <a:ext cx="697628" cy="193899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5000628" y="3714752"/>
            <a:ext cx="1357322" cy="1214446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58554" y="369024"/>
            <a:ext cx="3213380" cy="163121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возможен взрыв на улице,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09693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56264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9383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34845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475182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542002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144" name="Object 24"/>
          <p:cNvGraphicFramePr>
            <a:graphicFrameLocks noChangeAspect="1"/>
          </p:cNvGraphicFramePr>
          <p:nvPr/>
        </p:nvGraphicFramePr>
        <p:xfrm>
          <a:off x="4572000" y="4714875"/>
          <a:ext cx="968375" cy="1428750"/>
        </p:xfrm>
        <a:graphic>
          <a:graphicData uri="http://schemas.openxmlformats.org/presentationml/2006/ole">
            <p:oleObj spid="_x0000_s5144" name="CorelDRAW" r:id="rId4" imgW="4312440" imgH="6366960" progId="">
              <p:embed/>
            </p:oleObj>
          </a:graphicData>
        </a:graphic>
      </p:graphicFrame>
      <p:graphicFrame>
        <p:nvGraphicFramePr>
          <p:cNvPr id="5145" name="Object 25"/>
          <p:cNvGraphicFramePr>
            <a:graphicFrameLocks noChangeAspect="1"/>
          </p:cNvGraphicFramePr>
          <p:nvPr/>
        </p:nvGraphicFramePr>
        <p:xfrm>
          <a:off x="5572125" y="5143500"/>
          <a:ext cx="1063625" cy="1571625"/>
        </p:xfrm>
        <a:graphic>
          <a:graphicData uri="http://schemas.openxmlformats.org/presentationml/2006/ole">
            <p:oleObj spid="_x0000_s5145" name="CorelDRAW" r:id="rId5" imgW="4312440" imgH="6366960" progId="">
              <p:embed/>
            </p:oleObj>
          </a:graphicData>
        </a:graphic>
      </p:graphicFrame>
      <p:graphicFrame>
        <p:nvGraphicFramePr>
          <p:cNvPr id="5146" name="Object 26"/>
          <p:cNvGraphicFramePr>
            <a:graphicFrameLocks noChangeAspect="1"/>
          </p:cNvGraphicFramePr>
          <p:nvPr/>
        </p:nvGraphicFramePr>
        <p:xfrm>
          <a:off x="6386513" y="3857625"/>
          <a:ext cx="1900237" cy="1214438"/>
        </p:xfrm>
        <a:graphic>
          <a:graphicData uri="http://schemas.openxmlformats.org/presentationml/2006/ole">
            <p:oleObj spid="_x0000_s5146" name="CorelDRAW CMX" r:id="rId6" imgW="3579840" imgH="2287800" progId="">
              <p:embed/>
            </p:oleObj>
          </a:graphicData>
        </a:graphic>
      </p:graphicFrame>
      <p:sp>
        <p:nvSpPr>
          <p:cNvPr id="17" name="Блок-схема: узел 16"/>
          <p:cNvSpPr/>
          <p:nvPr/>
        </p:nvSpPr>
        <p:spPr>
          <a:xfrm>
            <a:off x="428596" y="250030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Блок-схема: узел 18"/>
          <p:cNvSpPr/>
          <p:nvPr/>
        </p:nvSpPr>
        <p:spPr>
          <a:xfrm>
            <a:off x="428596" y="314324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Рамка 1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30" name="Object 34"/>
          <p:cNvGraphicFramePr>
            <a:graphicFrameLocks noChangeAspect="1"/>
          </p:cNvGraphicFramePr>
          <p:nvPr/>
        </p:nvGraphicFramePr>
        <p:xfrm>
          <a:off x="4302125" y="500063"/>
          <a:ext cx="4341813" cy="3354387"/>
        </p:xfrm>
        <a:graphic>
          <a:graphicData uri="http://schemas.openxmlformats.org/presentationml/2006/ole">
            <p:oleObj spid="_x0000_s4130" name="CorelDRAW CMX" r:id="rId3" imgW="2682720" imgH="2073240" progId="">
              <p:embed/>
            </p:oleObj>
          </a:graphicData>
        </a:graphic>
      </p:graphicFrame>
      <p:sp>
        <p:nvSpPr>
          <p:cNvPr id="4135" name="TextBox 1"/>
          <p:cNvSpPr txBox="1">
            <a:spLocks noChangeArrowheads="1"/>
          </p:cNvSpPr>
          <p:nvPr/>
        </p:nvSpPr>
        <p:spPr bwMode="auto">
          <a:xfrm>
            <a:off x="598488" y="2228850"/>
            <a:ext cx="3643312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стой у окна, даже если оно закрыто занавеской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поднимайся выше уровня подоконника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входи в комнату, со стороны которой слышны выстрелы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позвони по телефону </a:t>
            </a:r>
            <a:r>
              <a:rPr lang="ru-RU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подходи ни к окну, ни к дверям, если будут звать и говорить, что это милиция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позвони родителям и 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сообщи им о выстрелах</a:t>
            </a:r>
          </a:p>
        </p:txBody>
      </p:sp>
      <p:graphicFrame>
        <p:nvGraphicFramePr>
          <p:cNvPr id="4131" name="Object 35"/>
          <p:cNvGraphicFramePr>
            <a:graphicFrameLocks noChangeAspect="1"/>
          </p:cNvGraphicFramePr>
          <p:nvPr/>
        </p:nvGraphicFramePr>
        <p:xfrm>
          <a:off x="3929063" y="1474788"/>
          <a:ext cx="1785937" cy="2025650"/>
        </p:xfrm>
        <a:graphic>
          <a:graphicData uri="http://schemas.openxmlformats.org/presentationml/2006/ole">
            <p:oleObj spid="_x0000_s4131" name="CorelDRAW" r:id="rId4" imgW="4203360" imgH="4765680" progId="">
              <p:embed/>
            </p:oleObj>
          </a:graphicData>
        </a:graphic>
      </p:graphicFrame>
      <p:graphicFrame>
        <p:nvGraphicFramePr>
          <p:cNvPr id="4132" name="Object 36"/>
          <p:cNvGraphicFramePr>
            <a:graphicFrameLocks noChangeAspect="1"/>
          </p:cNvGraphicFramePr>
          <p:nvPr/>
        </p:nvGraphicFramePr>
        <p:xfrm>
          <a:off x="4929188" y="2643188"/>
          <a:ext cx="1785937" cy="2025650"/>
        </p:xfrm>
        <a:graphic>
          <a:graphicData uri="http://schemas.openxmlformats.org/presentationml/2006/ole">
            <p:oleObj spid="_x0000_s4132" name="CorelDRAW" r:id="rId5" imgW="4203360" imgH="4765680" progId="">
              <p:embed/>
            </p:oleObj>
          </a:graphicData>
        </a:graphic>
      </p:graphicFrame>
      <p:graphicFrame>
        <p:nvGraphicFramePr>
          <p:cNvPr id="4133" name="Object 37"/>
          <p:cNvGraphicFramePr>
            <a:graphicFrameLocks noChangeAspect="1"/>
          </p:cNvGraphicFramePr>
          <p:nvPr/>
        </p:nvGraphicFramePr>
        <p:xfrm>
          <a:off x="3643313" y="4857750"/>
          <a:ext cx="3786187" cy="1749425"/>
        </p:xfrm>
        <a:graphic>
          <a:graphicData uri="http://schemas.openxmlformats.org/presentationml/2006/ole">
            <p:oleObj spid="_x0000_s4133" name="CorelDRAW" r:id="rId6" imgW="7212600" imgH="3332160" progId="">
              <p:embed/>
            </p:oleObj>
          </a:graphicData>
        </a:graphic>
      </p:graphicFrame>
      <p:cxnSp>
        <p:nvCxnSpPr>
          <p:cNvPr id="18" name="Прямая соединительная линия 17"/>
          <p:cNvCxnSpPr/>
          <p:nvPr/>
        </p:nvCxnSpPr>
        <p:spPr>
          <a:xfrm rot="5400000" flipH="1" flipV="1">
            <a:off x="7215188" y="500063"/>
            <a:ext cx="1214437" cy="92868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6200000" flipH="1">
            <a:off x="7250907" y="607218"/>
            <a:ext cx="1143000" cy="78581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00034" y="352364"/>
            <a:ext cx="3400739" cy="193899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ты, находясь в помещении,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услышал выстрелы,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36666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04655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70551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5005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492919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585789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4134" name="Object 38"/>
          <p:cNvGraphicFramePr>
            <a:graphicFrameLocks noChangeAspect="1"/>
          </p:cNvGraphicFramePr>
          <p:nvPr/>
        </p:nvGraphicFramePr>
        <p:xfrm>
          <a:off x="7143750" y="3143250"/>
          <a:ext cx="1785938" cy="2025650"/>
        </p:xfrm>
        <a:graphic>
          <a:graphicData uri="http://schemas.openxmlformats.org/presentationml/2006/ole">
            <p:oleObj spid="_x0000_s4134" name="CorelDRAW" r:id="rId7" imgW="4203360" imgH="4765680" progId="">
              <p:embed/>
            </p:oleObj>
          </a:graphicData>
        </a:graphic>
      </p:graphicFrame>
      <p:sp>
        <p:nvSpPr>
          <p:cNvPr id="7" name="Пятно 1 6"/>
          <p:cNvSpPr/>
          <p:nvPr/>
        </p:nvSpPr>
        <p:spPr>
          <a:xfrm>
            <a:off x="7286644" y="4643446"/>
            <a:ext cx="1428760" cy="1143008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Рамка 1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3" name="TextBox 1"/>
          <p:cNvSpPr txBox="1">
            <a:spLocks noChangeArrowheads="1"/>
          </p:cNvSpPr>
          <p:nvPr/>
        </p:nvSpPr>
        <p:spPr bwMode="auto">
          <a:xfrm>
            <a:off x="633413" y="1928813"/>
            <a:ext cx="3929062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кричи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плачь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капризничай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жалуйся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паникуй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встречайся взглядом с террористами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вспоминай что-нибудь хорошее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выполняй требования террористов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экономь силы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50064" y="352364"/>
            <a:ext cx="2878994" cy="163121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попал в заложники,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207167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248183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285749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327688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364331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55007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6178" name="Object 34"/>
          <p:cNvGraphicFramePr>
            <a:graphicFrameLocks noChangeAspect="1"/>
          </p:cNvGraphicFramePr>
          <p:nvPr/>
        </p:nvGraphicFramePr>
        <p:xfrm>
          <a:off x="4429125" y="642938"/>
          <a:ext cx="1557338" cy="2905125"/>
        </p:xfrm>
        <a:graphic>
          <a:graphicData uri="http://schemas.openxmlformats.org/presentationml/2006/ole">
            <p:oleObj spid="_x0000_s6178" name="CorelDRAW" r:id="rId3" imgW="2834640" imgH="5288760" progId="">
              <p:embed/>
            </p:oleObj>
          </a:graphicData>
        </a:graphic>
      </p:graphicFrame>
      <p:graphicFrame>
        <p:nvGraphicFramePr>
          <p:cNvPr id="6179" name="Object 35"/>
          <p:cNvGraphicFramePr>
            <a:graphicFrameLocks noChangeAspect="1"/>
          </p:cNvGraphicFramePr>
          <p:nvPr/>
        </p:nvGraphicFramePr>
        <p:xfrm>
          <a:off x="5715000" y="214313"/>
          <a:ext cx="1557338" cy="2905125"/>
        </p:xfrm>
        <a:graphic>
          <a:graphicData uri="http://schemas.openxmlformats.org/presentationml/2006/ole">
            <p:oleObj spid="_x0000_s6179" name="CorelDRAW" r:id="rId4" imgW="2834640" imgH="5288760" progId="">
              <p:embed/>
            </p:oleObj>
          </a:graphicData>
        </a:graphic>
      </p:graphicFrame>
      <p:graphicFrame>
        <p:nvGraphicFramePr>
          <p:cNvPr id="6180" name="Object 36"/>
          <p:cNvGraphicFramePr>
            <a:graphicFrameLocks noChangeAspect="1"/>
          </p:cNvGraphicFramePr>
          <p:nvPr/>
        </p:nvGraphicFramePr>
        <p:xfrm>
          <a:off x="4143375" y="2552700"/>
          <a:ext cx="3214688" cy="4090988"/>
        </p:xfrm>
        <a:graphic>
          <a:graphicData uri="http://schemas.openxmlformats.org/presentationml/2006/ole">
            <p:oleObj spid="_x0000_s6180" name="CorelDRAW" r:id="rId5" imgW="1438560" imgH="1830600" progId="">
              <p:embed/>
            </p:oleObj>
          </a:graphicData>
        </a:graphic>
      </p:graphicFrame>
      <p:graphicFrame>
        <p:nvGraphicFramePr>
          <p:cNvPr id="6181" name="Object 37"/>
          <p:cNvGraphicFramePr>
            <a:graphicFrameLocks noChangeAspect="1"/>
          </p:cNvGraphicFramePr>
          <p:nvPr/>
        </p:nvGraphicFramePr>
        <p:xfrm>
          <a:off x="7205663" y="1357313"/>
          <a:ext cx="938212" cy="2857500"/>
        </p:xfrm>
        <a:graphic>
          <a:graphicData uri="http://schemas.openxmlformats.org/presentationml/2006/ole">
            <p:oleObj spid="_x0000_s6181" name="CorelDRAW" r:id="rId6" imgW="605880" imgH="1843920" progId="">
              <p:embed/>
            </p:oleObj>
          </a:graphicData>
        </a:graphic>
      </p:graphicFrame>
      <p:graphicFrame>
        <p:nvGraphicFramePr>
          <p:cNvPr id="6182" name="Object 38"/>
          <p:cNvGraphicFramePr>
            <a:graphicFrameLocks noChangeAspect="1"/>
          </p:cNvGraphicFramePr>
          <p:nvPr/>
        </p:nvGraphicFramePr>
        <p:xfrm>
          <a:off x="7358063" y="3714750"/>
          <a:ext cx="1557337" cy="2905125"/>
        </p:xfrm>
        <a:graphic>
          <a:graphicData uri="http://schemas.openxmlformats.org/presentationml/2006/ole">
            <p:oleObj spid="_x0000_s6182" name="CorelDRAW" r:id="rId7" imgW="2834640" imgH="5288760" progId="">
              <p:embed/>
            </p:oleObj>
          </a:graphicData>
        </a:graphic>
      </p:graphicFrame>
      <p:sp>
        <p:nvSpPr>
          <p:cNvPr id="15" name="Блок-схема: узел 14"/>
          <p:cNvSpPr/>
          <p:nvPr/>
        </p:nvSpPr>
        <p:spPr>
          <a:xfrm>
            <a:off x="428596" y="407194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472412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428596" y="510901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Рамка 1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0" name="TextBox 1"/>
          <p:cNvSpPr txBox="1">
            <a:spLocks noChangeArrowheads="1"/>
          </p:cNvSpPr>
          <p:nvPr/>
        </p:nvSpPr>
        <p:spPr bwMode="auto">
          <a:xfrm>
            <a:off x="615950" y="1785938"/>
            <a:ext cx="3884613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позволь толпе нести тебя</a:t>
            </a:r>
          </a:p>
          <a:p>
            <a:endParaRPr lang="ru-RU" sz="6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старайся продвинуться к краю толпы</a:t>
            </a:r>
          </a:p>
          <a:p>
            <a:endParaRPr lang="ru-RU" sz="6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держи руки в карманах</a:t>
            </a:r>
          </a:p>
          <a:p>
            <a:endParaRPr lang="ru-RU" sz="6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разведи согнутые в локтях руки чуть в стороны, чтобы грудная клетка не была сдавлена</a:t>
            </a:r>
          </a:p>
          <a:p>
            <a:endParaRPr lang="ru-RU" sz="6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старайся удержаться на ногах любыми способами</a:t>
            </a:r>
          </a:p>
          <a:p>
            <a:endParaRPr lang="ru-RU" sz="6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освободись от шарфа, сумки, галстука</a:t>
            </a:r>
          </a:p>
          <a:p>
            <a:endParaRPr lang="ru-RU" sz="6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стремись оказаться подальше от высоких и крупных людей, людей с громоздкими предметами и большими сумками</a:t>
            </a:r>
          </a:p>
        </p:txBody>
      </p:sp>
      <p:graphicFrame>
        <p:nvGraphicFramePr>
          <p:cNvPr id="15394" name="Object 34"/>
          <p:cNvGraphicFramePr>
            <a:graphicFrameLocks noChangeAspect="1"/>
          </p:cNvGraphicFramePr>
          <p:nvPr/>
        </p:nvGraphicFramePr>
        <p:xfrm>
          <a:off x="3929063" y="571500"/>
          <a:ext cx="4429125" cy="1722438"/>
        </p:xfrm>
        <a:graphic>
          <a:graphicData uri="http://schemas.openxmlformats.org/presentationml/2006/ole">
            <p:oleObj spid="_x0000_s15394" name="CorelDRAW CMX" r:id="rId3" imgW="2770560" imgH="1077120" progId="">
              <p:embed/>
            </p:oleObj>
          </a:graphicData>
        </a:graphic>
      </p:graphicFrame>
      <p:graphicFrame>
        <p:nvGraphicFramePr>
          <p:cNvPr id="15395" name="Object 35"/>
          <p:cNvGraphicFramePr>
            <a:graphicFrameLocks noChangeAspect="1"/>
          </p:cNvGraphicFramePr>
          <p:nvPr/>
        </p:nvGraphicFramePr>
        <p:xfrm>
          <a:off x="4572000" y="1928813"/>
          <a:ext cx="4429125" cy="1722437"/>
        </p:xfrm>
        <a:graphic>
          <a:graphicData uri="http://schemas.openxmlformats.org/presentationml/2006/ole">
            <p:oleObj spid="_x0000_s15395" name="CorelDRAW CMX" r:id="rId4" imgW="2770560" imgH="1077120" progId="">
              <p:embed/>
            </p:oleObj>
          </a:graphicData>
        </a:graphic>
      </p:graphicFrame>
      <p:sp>
        <p:nvSpPr>
          <p:cNvPr id="6" name="Блок-схема: узел 5"/>
          <p:cNvSpPr/>
          <p:nvPr/>
        </p:nvSpPr>
        <p:spPr>
          <a:xfrm>
            <a:off x="428596" y="19288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29381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32953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422405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48577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550070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28662" y="285728"/>
            <a:ext cx="2246385" cy="163121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попал в толпу,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</a:p>
        </p:txBody>
      </p:sp>
      <p:graphicFrame>
        <p:nvGraphicFramePr>
          <p:cNvPr id="15396" name="Object 36"/>
          <p:cNvGraphicFramePr>
            <a:graphicFrameLocks noChangeAspect="1"/>
          </p:cNvGraphicFramePr>
          <p:nvPr/>
        </p:nvGraphicFramePr>
        <p:xfrm>
          <a:off x="4429125" y="3714750"/>
          <a:ext cx="901700" cy="2662238"/>
        </p:xfrm>
        <a:graphic>
          <a:graphicData uri="http://schemas.openxmlformats.org/presentationml/2006/ole">
            <p:oleObj spid="_x0000_s15396" name="CorelDRAW" r:id="rId5" imgW="628560" imgH="1855440" progId="">
              <p:embed/>
            </p:oleObj>
          </a:graphicData>
        </a:graphic>
      </p:graphicFrame>
      <p:graphicFrame>
        <p:nvGraphicFramePr>
          <p:cNvPr id="15397" name="Object 37"/>
          <p:cNvGraphicFramePr>
            <a:graphicFrameLocks noChangeAspect="1"/>
          </p:cNvGraphicFramePr>
          <p:nvPr/>
        </p:nvGraphicFramePr>
        <p:xfrm>
          <a:off x="7215188" y="3643313"/>
          <a:ext cx="1651000" cy="1643062"/>
        </p:xfrm>
        <a:graphic>
          <a:graphicData uri="http://schemas.openxmlformats.org/presentationml/2006/ole">
            <p:oleObj spid="_x0000_s15397" name="CorelDRAW" r:id="rId6" imgW="1353600" imgH="1346400" progId="">
              <p:embed/>
            </p:oleObj>
          </a:graphicData>
        </a:graphic>
      </p:graphicFrame>
      <p:graphicFrame>
        <p:nvGraphicFramePr>
          <p:cNvPr id="15398" name="Object 38"/>
          <p:cNvGraphicFramePr>
            <a:graphicFrameLocks noChangeAspect="1"/>
          </p:cNvGraphicFramePr>
          <p:nvPr/>
        </p:nvGraphicFramePr>
        <p:xfrm>
          <a:off x="5357813" y="4357688"/>
          <a:ext cx="2020887" cy="639762"/>
        </p:xfrm>
        <a:graphic>
          <a:graphicData uri="http://schemas.openxmlformats.org/presentationml/2006/ole">
            <p:oleObj spid="_x0000_s15398" name="CorelDRAW" r:id="rId7" imgW="618480" imgH="196560" progId="">
              <p:embed/>
            </p:oleObj>
          </a:graphicData>
        </a:graphic>
      </p:graphicFrame>
      <p:graphicFrame>
        <p:nvGraphicFramePr>
          <p:cNvPr id="15399" name="Object 39"/>
          <p:cNvGraphicFramePr>
            <a:graphicFrameLocks noChangeAspect="1"/>
          </p:cNvGraphicFramePr>
          <p:nvPr/>
        </p:nvGraphicFramePr>
        <p:xfrm>
          <a:off x="5643563" y="5357813"/>
          <a:ext cx="2643187" cy="1111250"/>
        </p:xfrm>
        <a:graphic>
          <a:graphicData uri="http://schemas.openxmlformats.org/presentationml/2006/ole">
            <p:oleObj spid="_x0000_s15399" name="CorelDRAW" r:id="rId8" imgW="3248640" imgH="1364040" progId="">
              <p:embed/>
            </p:oleObj>
          </a:graphicData>
        </a:graphic>
      </p:graphicFrame>
      <p:sp>
        <p:nvSpPr>
          <p:cNvPr id="16" name="Блок-схема: узел 15"/>
          <p:cNvSpPr/>
          <p:nvPr/>
        </p:nvSpPr>
        <p:spPr>
          <a:xfrm>
            <a:off x="428596" y="230446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Рамка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1" name="TextBox 1"/>
          <p:cNvSpPr txBox="1">
            <a:spLocks noChangeArrowheads="1"/>
          </p:cNvSpPr>
          <p:nvPr/>
        </p:nvSpPr>
        <p:spPr bwMode="auto">
          <a:xfrm>
            <a:off x="612775" y="2071688"/>
            <a:ext cx="371475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зажигай свет, не чиркай спичками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немедленно открой окна, двери, форточки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закрой газовый кран на плите и газовой трубе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вызови службу по телефону </a:t>
            </a:r>
            <a:r>
              <a:rPr lang="ru-RU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покинь квартиру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забери домашних животных, если они есть</a:t>
            </a:r>
          </a:p>
        </p:txBody>
      </p:sp>
      <p:sp>
        <p:nvSpPr>
          <p:cNvPr id="6" name="Пятно 1 5"/>
          <p:cNvSpPr/>
          <p:nvPr/>
        </p:nvSpPr>
        <p:spPr>
          <a:xfrm>
            <a:off x="4500563" y="2000250"/>
            <a:ext cx="1785937" cy="2071688"/>
          </a:xfrm>
          <a:prstGeom prst="irregularSeal1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862728"/>
            <a:ext cx="11837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ГАЗ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00694" y="3714752"/>
            <a:ext cx="1483099" cy="163121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04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352364"/>
            <a:ext cx="2945615" cy="163121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услышал запах газа,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221455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87596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57187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35769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77708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517800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7188" name="Object 20"/>
          <p:cNvGraphicFramePr>
            <a:graphicFrameLocks noChangeAspect="1"/>
          </p:cNvGraphicFramePr>
          <p:nvPr/>
        </p:nvGraphicFramePr>
        <p:xfrm>
          <a:off x="6143625" y="285750"/>
          <a:ext cx="2593975" cy="3536950"/>
        </p:xfrm>
        <a:graphic>
          <a:graphicData uri="http://schemas.openxmlformats.org/presentationml/2006/ole">
            <p:oleObj spid="_x0000_s7188" name="CorelDRAW" r:id="rId3" imgW="4712400" imgH="6428160" progId="">
              <p:embed/>
            </p:oleObj>
          </a:graphicData>
        </a:graphic>
      </p:graphicFrame>
      <p:graphicFrame>
        <p:nvGraphicFramePr>
          <p:cNvPr id="7189" name="Object 21"/>
          <p:cNvGraphicFramePr>
            <a:graphicFrameLocks noChangeAspect="1"/>
          </p:cNvGraphicFramePr>
          <p:nvPr/>
        </p:nvGraphicFramePr>
        <p:xfrm>
          <a:off x="6572250" y="4289425"/>
          <a:ext cx="2251075" cy="2284413"/>
        </p:xfrm>
        <a:graphic>
          <a:graphicData uri="http://schemas.openxmlformats.org/presentationml/2006/ole">
            <p:oleObj spid="_x0000_s7189" name="CorelDRAW" r:id="rId4" imgW="3408840" imgH="3458520" progId="">
              <p:embed/>
            </p:oleObj>
          </a:graphicData>
        </a:graphic>
      </p:graphicFrame>
      <p:graphicFrame>
        <p:nvGraphicFramePr>
          <p:cNvPr id="7190" name="Object 22"/>
          <p:cNvGraphicFramePr>
            <a:graphicFrameLocks noChangeAspect="1"/>
          </p:cNvGraphicFramePr>
          <p:nvPr/>
        </p:nvGraphicFramePr>
        <p:xfrm>
          <a:off x="1500188" y="5786438"/>
          <a:ext cx="3714750" cy="466725"/>
        </p:xfrm>
        <a:graphic>
          <a:graphicData uri="http://schemas.openxmlformats.org/presentationml/2006/ole">
            <p:oleObj spid="_x0000_s7190" name="CorelDRAW" r:id="rId5" imgW="4150800" imgH="617040" progId="">
              <p:embed/>
            </p:oleObj>
          </a:graphicData>
        </a:graphic>
      </p:graphicFrame>
      <p:sp>
        <p:nvSpPr>
          <p:cNvPr id="16" name="Рамка 1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23" name="Object 31"/>
          <p:cNvGraphicFramePr>
            <a:graphicFrameLocks noChangeAspect="1"/>
          </p:cNvGraphicFramePr>
          <p:nvPr/>
        </p:nvGraphicFramePr>
        <p:xfrm>
          <a:off x="6659563" y="2312988"/>
          <a:ext cx="2428875" cy="4545012"/>
        </p:xfrm>
        <a:graphic>
          <a:graphicData uri="http://schemas.openxmlformats.org/presentationml/2006/ole">
            <p:oleObj spid="_x0000_s8223" name="CorelDRAW CMX" r:id="rId3" imgW="1248840" imgH="2338920" progId="">
              <p:embed/>
            </p:oleObj>
          </a:graphicData>
        </a:graphic>
      </p:graphicFrame>
      <p:sp>
        <p:nvSpPr>
          <p:cNvPr id="8227" name="TextBox 1"/>
          <p:cNvSpPr txBox="1">
            <a:spLocks noChangeArrowheads="1"/>
          </p:cNvSpPr>
          <p:nvPr/>
        </p:nvSpPr>
        <p:spPr bwMode="auto">
          <a:xfrm>
            <a:off x="633413" y="2143125"/>
            <a:ext cx="4143375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позвони по телефону </a:t>
            </a:r>
            <a:r>
              <a:rPr lang="ru-RU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, сообщи, где происходит пожар, что горит, адрес, номер телефона, свою фамилию, как удобнее подъехать к дому, есть ли опасность для людей</a:t>
            </a:r>
          </a:p>
          <a:p>
            <a:endParaRPr lang="ru-RU" sz="6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говори по телефону чётко и спокойно</a:t>
            </a:r>
          </a:p>
          <a:p>
            <a:endParaRPr lang="ru-RU" sz="6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покинь квартиру</a:t>
            </a:r>
          </a:p>
          <a:p>
            <a:endParaRPr lang="ru-RU" sz="6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двигайся ползком или пригнувшись, надень на нос и рот повязку, смоченную водой</a:t>
            </a:r>
          </a:p>
          <a:p>
            <a:endParaRPr lang="ru-RU" sz="6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дверь в задымленное помещение открывай осторожно, чтобы быстрый поток воздуха не вызвал вспышки пламени</a:t>
            </a:r>
          </a:p>
        </p:txBody>
      </p:sp>
      <p:graphicFrame>
        <p:nvGraphicFramePr>
          <p:cNvPr id="8224" name="Object 32"/>
          <p:cNvGraphicFramePr>
            <a:graphicFrameLocks noChangeAspect="1"/>
          </p:cNvGraphicFramePr>
          <p:nvPr/>
        </p:nvGraphicFramePr>
        <p:xfrm>
          <a:off x="142875" y="142875"/>
          <a:ext cx="1611313" cy="571500"/>
        </p:xfrm>
        <a:graphic>
          <a:graphicData uri="http://schemas.openxmlformats.org/presentationml/2006/ole">
            <p:oleObj spid="_x0000_s8224" name="CorelDRAW CMX" r:id="rId4" imgW="2775240" imgH="984600" progId="">
              <p:embed/>
            </p:oleObj>
          </a:graphicData>
        </a:graphic>
      </p:graphicFrame>
      <p:graphicFrame>
        <p:nvGraphicFramePr>
          <p:cNvPr id="8225" name="Object 33"/>
          <p:cNvGraphicFramePr>
            <a:graphicFrameLocks noChangeAspect="1"/>
          </p:cNvGraphicFramePr>
          <p:nvPr/>
        </p:nvGraphicFramePr>
        <p:xfrm>
          <a:off x="5857875" y="285750"/>
          <a:ext cx="2022475" cy="2359025"/>
        </p:xfrm>
        <a:graphic>
          <a:graphicData uri="http://schemas.openxmlformats.org/presentationml/2006/ole">
            <p:oleObj spid="_x0000_s8225" name="CorelDRAW CMX" r:id="rId5" imgW="2358360" imgH="2750760" progId="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00628" y="357166"/>
            <a:ext cx="1483098" cy="163121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01</a:t>
            </a:r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239437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389457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26778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462497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554443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28662" y="285728"/>
            <a:ext cx="3118161" cy="193899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эвакуируешься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сообщении о пожаре,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</a:p>
        </p:txBody>
      </p:sp>
      <p:graphicFrame>
        <p:nvGraphicFramePr>
          <p:cNvPr id="8226" name="Object 34"/>
          <p:cNvGraphicFramePr>
            <a:graphicFrameLocks noChangeAspect="1"/>
          </p:cNvGraphicFramePr>
          <p:nvPr/>
        </p:nvGraphicFramePr>
        <p:xfrm>
          <a:off x="4572000" y="4008438"/>
          <a:ext cx="2786063" cy="2744787"/>
        </p:xfrm>
        <a:graphic>
          <a:graphicData uri="http://schemas.openxmlformats.org/presentationml/2006/ole">
            <p:oleObj spid="_x0000_s8226" name="CorelDRAW" r:id="rId6" imgW="2697840" imgH="2658240" progId="">
              <p:embed/>
            </p:oleObj>
          </a:graphicData>
        </a:graphic>
      </p:graphicFrame>
      <p:sp>
        <p:nvSpPr>
          <p:cNvPr id="17" name="Рамка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09" name="Object 33"/>
          <p:cNvGraphicFramePr>
            <a:graphicFrameLocks noChangeAspect="1"/>
          </p:cNvGraphicFramePr>
          <p:nvPr/>
        </p:nvGraphicFramePr>
        <p:xfrm>
          <a:off x="4284663" y="2565400"/>
          <a:ext cx="4786312" cy="3095625"/>
        </p:xfrm>
        <a:graphic>
          <a:graphicData uri="http://schemas.openxmlformats.org/presentationml/2006/ole">
            <p:oleObj spid="_x0000_s50209" name="CorelDRAW" r:id="rId3" imgW="1751760" imgH="721440" progId="">
              <p:embed/>
            </p:oleObj>
          </a:graphicData>
        </a:graphic>
      </p:graphicFrame>
      <p:sp>
        <p:nvSpPr>
          <p:cNvPr id="50215" name="TextBox 2"/>
          <p:cNvSpPr txBox="1">
            <a:spLocks noChangeArrowheads="1"/>
          </p:cNvSpPr>
          <p:nvPr/>
        </p:nvSpPr>
        <p:spPr bwMode="auto">
          <a:xfrm>
            <a:off x="642938" y="1968500"/>
            <a:ext cx="3786187" cy="38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захвати с собой еду, питьевую воду, теплые вещи, фонарик, спички, медицинскую аптечку, свой спасательный круг, верёвку, другие средства спасения</a:t>
            </a:r>
          </a:p>
          <a:p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поднимайся на верхние этажи или крышу дома</a:t>
            </a:r>
          </a:p>
          <a:p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оставайся там до прибытия спасателей</a:t>
            </a:r>
          </a:p>
          <a:p>
            <a:endParaRPr lang="ru-RU" sz="10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подавай сигналы о месте своего нахождения с помощью флагов, света, фонаря или свечи</a:t>
            </a:r>
          </a:p>
        </p:txBody>
      </p:sp>
      <p:pic>
        <p:nvPicPr>
          <p:cNvPr id="4" name="Рисунок 3" descr="slide0001-3.jpg"/>
          <p:cNvPicPr>
            <a:picLocks noChangeAspect="1"/>
          </p:cNvPicPr>
          <p:nvPr/>
        </p:nvPicPr>
        <p:blipFill>
          <a:blip r:embed="rId4" cstate="print">
            <a:lum bright="-20000" contrast="40000"/>
          </a:blip>
          <a:srcRect l="49488" t="58514" r="4981" b="-2398"/>
          <a:stretch>
            <a:fillRect/>
          </a:stretch>
        </p:blipFill>
        <p:spPr>
          <a:xfrm>
            <a:off x="4000496" y="4929174"/>
            <a:ext cx="1643074" cy="1928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14348" y="352364"/>
            <a:ext cx="3822200" cy="163121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внезапно началось наводнение,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</a:p>
        </p:txBody>
      </p:sp>
      <p:sp>
        <p:nvSpPr>
          <p:cNvPr id="6" name="Блок-схема: узел 5"/>
          <p:cNvSpPr/>
          <p:nvPr/>
        </p:nvSpPr>
        <p:spPr>
          <a:xfrm>
            <a:off x="428596" y="211540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360882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428625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493843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50210" name="Object 34"/>
          <p:cNvGraphicFramePr>
            <a:graphicFrameLocks noChangeAspect="1"/>
          </p:cNvGraphicFramePr>
          <p:nvPr/>
        </p:nvGraphicFramePr>
        <p:xfrm>
          <a:off x="4929188" y="579438"/>
          <a:ext cx="3957637" cy="2778125"/>
        </p:xfrm>
        <a:graphic>
          <a:graphicData uri="http://schemas.openxmlformats.org/presentationml/2006/ole">
            <p:oleObj spid="_x0000_s50210" name="CorelDRAW" r:id="rId5" imgW="5550840" imgH="3896640" progId="">
              <p:embed/>
            </p:oleObj>
          </a:graphicData>
        </a:graphic>
      </p:graphicFrame>
      <p:graphicFrame>
        <p:nvGraphicFramePr>
          <p:cNvPr id="50211" name="Object 35"/>
          <p:cNvGraphicFramePr>
            <a:graphicFrameLocks noChangeAspect="1"/>
          </p:cNvGraphicFramePr>
          <p:nvPr/>
        </p:nvGraphicFramePr>
        <p:xfrm>
          <a:off x="6772275" y="4143375"/>
          <a:ext cx="2085975" cy="2517775"/>
        </p:xfrm>
        <a:graphic>
          <a:graphicData uri="http://schemas.openxmlformats.org/presentationml/2006/ole">
            <p:oleObj spid="_x0000_s50211" name="CorelDRAW CMX" r:id="rId6" imgW="3556080" imgH="4291920" progId="">
              <p:embed/>
            </p:oleObj>
          </a:graphicData>
        </a:graphic>
      </p:graphicFrame>
      <p:graphicFrame>
        <p:nvGraphicFramePr>
          <p:cNvPr id="50212" name="Object 36"/>
          <p:cNvGraphicFramePr>
            <a:graphicFrameLocks noChangeAspect="1"/>
          </p:cNvGraphicFramePr>
          <p:nvPr/>
        </p:nvGraphicFramePr>
        <p:xfrm>
          <a:off x="5357813" y="4643438"/>
          <a:ext cx="2357437" cy="1093787"/>
        </p:xfrm>
        <a:graphic>
          <a:graphicData uri="http://schemas.openxmlformats.org/presentationml/2006/ole">
            <p:oleObj spid="_x0000_s50212" name="CorelDRAW CMX" r:id="rId7" imgW="4599360" imgH="2135880" progId="">
              <p:embed/>
            </p:oleObj>
          </a:graphicData>
        </a:graphic>
      </p:graphicFrame>
      <p:graphicFrame>
        <p:nvGraphicFramePr>
          <p:cNvPr id="50213" name="Object 37"/>
          <p:cNvGraphicFramePr>
            <a:graphicFrameLocks noChangeAspect="1"/>
          </p:cNvGraphicFramePr>
          <p:nvPr/>
        </p:nvGraphicFramePr>
        <p:xfrm>
          <a:off x="6115050" y="5072063"/>
          <a:ext cx="814388" cy="1279525"/>
        </p:xfrm>
        <a:graphic>
          <a:graphicData uri="http://schemas.openxmlformats.org/presentationml/2006/ole">
            <p:oleObj spid="_x0000_s50213" name="CorelDRAW CMX" r:id="rId8" imgW="2929680" imgH="4599360" progId="">
              <p:embed/>
            </p:oleObj>
          </a:graphicData>
        </a:graphic>
      </p:graphicFrame>
      <p:graphicFrame>
        <p:nvGraphicFramePr>
          <p:cNvPr id="50214" name="Object 38"/>
          <p:cNvGraphicFramePr>
            <a:graphicFrameLocks noChangeAspect="1"/>
          </p:cNvGraphicFramePr>
          <p:nvPr/>
        </p:nvGraphicFramePr>
        <p:xfrm>
          <a:off x="5500688" y="5357813"/>
          <a:ext cx="928687" cy="1084262"/>
        </p:xfrm>
        <a:graphic>
          <a:graphicData uri="http://schemas.openxmlformats.org/presentationml/2006/ole">
            <p:oleObj spid="_x0000_s50214" name="CorelDRAW CMX" r:id="rId9" imgW="2280240" imgH="2662920" progId="">
              <p:embed/>
            </p:oleObj>
          </a:graphicData>
        </a:graphic>
      </p:graphicFrame>
      <p:sp>
        <p:nvSpPr>
          <p:cNvPr id="15" name="Рамка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2" name="TextBox 1"/>
          <p:cNvSpPr txBox="1">
            <a:spLocks noChangeArrowheads="1"/>
          </p:cNvSpPr>
          <p:nvPr/>
        </p:nvSpPr>
        <p:spPr bwMode="auto">
          <a:xfrm>
            <a:off x="571500" y="2244725"/>
            <a:ext cx="4000500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сбрось с себя тяжелую одежду и обувь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воспользуйся плавающими вблизи предметами для удержания на поверхности воды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спокойно плыви по течению к берегу или  к ближайшим островкам, строениям и здесь жди спасателей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экономь силы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избегай водоворотов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приближайся к электропроводам и электрическим столбам</a:t>
            </a:r>
          </a:p>
        </p:txBody>
      </p:sp>
      <p:sp>
        <p:nvSpPr>
          <p:cNvPr id="6" name="Блок-схема: узел 5"/>
          <p:cNvSpPr/>
          <p:nvPr/>
        </p:nvSpPr>
        <p:spPr>
          <a:xfrm>
            <a:off x="428596" y="240116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305333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40005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521495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561587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600076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050064" y="352364"/>
            <a:ext cx="2708177" cy="193899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оказался в воде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 время наводнения,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</a:p>
        </p:txBody>
      </p:sp>
      <p:graphicFrame>
        <p:nvGraphicFramePr>
          <p:cNvPr id="16400" name="Object 16"/>
          <p:cNvGraphicFramePr>
            <a:graphicFrameLocks noChangeAspect="1"/>
          </p:cNvGraphicFramePr>
          <p:nvPr/>
        </p:nvGraphicFramePr>
        <p:xfrm>
          <a:off x="5429250" y="0"/>
          <a:ext cx="2909888" cy="3063875"/>
        </p:xfrm>
        <a:graphic>
          <a:graphicData uri="http://schemas.openxmlformats.org/presentationml/2006/ole">
            <p:oleObj spid="_x0000_s16400" name="CorelDRAW" r:id="rId3" imgW="1521360" imgH="1602720" progId="">
              <p:embed/>
            </p:oleObj>
          </a:graphicData>
        </a:graphic>
      </p:graphicFrame>
      <p:pic>
        <p:nvPicPr>
          <p:cNvPr id="3" name="Рисунок 2" descr="slide0001-2.jpg"/>
          <p:cNvPicPr>
            <a:picLocks noChangeAspect="1"/>
          </p:cNvPicPr>
          <p:nvPr/>
        </p:nvPicPr>
        <p:blipFill>
          <a:blip r:embed="rId4" cstate="print">
            <a:lum bright="-10000" contrast="40000"/>
          </a:blip>
          <a:srcRect l="52349" t="41176" b="27866"/>
          <a:stretch>
            <a:fillRect/>
          </a:stretch>
        </p:blipFill>
        <p:spPr>
          <a:xfrm>
            <a:off x="6000760" y="2143115"/>
            <a:ext cx="2928958" cy="2456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6401" name="Object 17"/>
          <p:cNvGraphicFramePr>
            <a:graphicFrameLocks noChangeAspect="1"/>
          </p:cNvGraphicFramePr>
          <p:nvPr/>
        </p:nvGraphicFramePr>
        <p:xfrm>
          <a:off x="4859338" y="4071938"/>
          <a:ext cx="4214812" cy="2173287"/>
        </p:xfrm>
        <a:graphic>
          <a:graphicData uri="http://schemas.openxmlformats.org/presentationml/2006/ole">
            <p:oleObj spid="_x0000_s16401" name="CorelDRAW" r:id="rId5" imgW="1663200" imgH="857880" progId="">
              <p:embed/>
            </p:oleObj>
          </a:graphicData>
        </a:graphic>
      </p:graphicFrame>
      <p:sp>
        <p:nvSpPr>
          <p:cNvPr id="13" name="Рамка 12"/>
          <p:cNvSpPr/>
          <p:nvPr/>
        </p:nvSpPr>
        <p:spPr>
          <a:xfrm>
            <a:off x="-12700" y="-1270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1472" y="4655304"/>
            <a:ext cx="4586577" cy="150810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Национальный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антитеррористический комитет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заботится о детях, предотвращая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террористические угрозы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428604"/>
            <a:ext cx="3790781" cy="124649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Аппарат Национального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антитеррористического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комитета</a:t>
            </a:r>
          </a:p>
        </p:txBody>
      </p:sp>
      <p:graphicFrame>
        <p:nvGraphicFramePr>
          <p:cNvPr id="34831" name="Object 15"/>
          <p:cNvGraphicFramePr>
            <a:graphicFrameLocks noChangeAspect="1"/>
          </p:cNvGraphicFramePr>
          <p:nvPr/>
        </p:nvGraphicFramePr>
        <p:xfrm>
          <a:off x="5481638" y="1812925"/>
          <a:ext cx="2500312" cy="3327400"/>
        </p:xfrm>
        <a:graphic>
          <a:graphicData uri="http://schemas.openxmlformats.org/presentationml/2006/ole">
            <p:oleObj spid="_x0000_s34831" name="CorelDRAW" r:id="rId3" imgW="3075120" imgH="4091400" progId="">
              <p:embed/>
            </p:oleObj>
          </a:graphicData>
        </a:graphic>
      </p:graphicFrame>
      <p:graphicFrame>
        <p:nvGraphicFramePr>
          <p:cNvPr id="34832" name="Object 16"/>
          <p:cNvGraphicFramePr>
            <a:graphicFrameLocks noChangeAspect="1"/>
          </p:cNvGraphicFramePr>
          <p:nvPr/>
        </p:nvGraphicFramePr>
        <p:xfrm>
          <a:off x="214313" y="1368425"/>
          <a:ext cx="5214937" cy="2489200"/>
        </p:xfrm>
        <a:graphic>
          <a:graphicData uri="http://schemas.openxmlformats.org/presentationml/2006/ole">
            <p:oleObj spid="_x0000_s34832" name="CorelDRAW" r:id="rId4" imgW="5123880" imgH="2446560" progId="">
              <p:embed/>
            </p:oleObj>
          </a:graphicData>
        </a:graphic>
      </p:graphicFrame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3" name="TextBox 1"/>
          <p:cNvSpPr txBox="1">
            <a:spLocks noChangeArrowheads="1"/>
          </p:cNvSpPr>
          <p:nvPr/>
        </p:nvSpPr>
        <p:spPr bwMode="auto">
          <a:xfrm>
            <a:off x="642938" y="2286000"/>
            <a:ext cx="3714750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оставляй включённые электроприборы без присмотра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никогда не тяни за электрический провод руками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включай и выключай электроприборы только сухими руками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самостоятельно не пробуй отремонтировать электрические приборы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засовывай в розетки посторонние предметы</a:t>
            </a:r>
          </a:p>
        </p:txBody>
      </p:sp>
      <p:graphicFrame>
        <p:nvGraphicFramePr>
          <p:cNvPr id="11289" name="Object 25"/>
          <p:cNvGraphicFramePr>
            <a:graphicFrameLocks noChangeAspect="1"/>
          </p:cNvGraphicFramePr>
          <p:nvPr/>
        </p:nvGraphicFramePr>
        <p:xfrm>
          <a:off x="6929438" y="571500"/>
          <a:ext cx="1995487" cy="2703513"/>
        </p:xfrm>
        <a:graphic>
          <a:graphicData uri="http://schemas.openxmlformats.org/presentationml/2006/ole">
            <p:oleObj spid="_x0000_s11289" name="CorelDRAW" r:id="rId3" imgW="3926880" imgH="5320080" progId="">
              <p:embed/>
            </p:oleObj>
          </a:graphicData>
        </a:graphic>
      </p:graphicFrame>
      <p:graphicFrame>
        <p:nvGraphicFramePr>
          <p:cNvPr id="11290" name="Object 26"/>
          <p:cNvGraphicFramePr>
            <a:graphicFrameLocks noChangeAspect="1"/>
          </p:cNvGraphicFramePr>
          <p:nvPr/>
        </p:nvGraphicFramePr>
        <p:xfrm>
          <a:off x="4071938" y="1428750"/>
          <a:ext cx="2571750" cy="1573213"/>
        </p:xfrm>
        <a:graphic>
          <a:graphicData uri="http://schemas.openxmlformats.org/presentationml/2006/ole">
            <p:oleObj spid="_x0000_s11290" name="CorelDRAW" r:id="rId4" imgW="8983800" imgH="5493960" progId="">
              <p:embed/>
            </p:oleObj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050064" y="352364"/>
            <a:ext cx="2444836" cy="193899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пользуешься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электроприборами,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42886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08783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375169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468962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566205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1291" name="Object 27"/>
          <p:cNvGraphicFramePr>
            <a:graphicFrameLocks noChangeAspect="1"/>
          </p:cNvGraphicFramePr>
          <p:nvPr/>
        </p:nvGraphicFramePr>
        <p:xfrm>
          <a:off x="6215063" y="3429000"/>
          <a:ext cx="2066925" cy="2800350"/>
        </p:xfrm>
        <a:graphic>
          <a:graphicData uri="http://schemas.openxmlformats.org/presentationml/2006/ole">
            <p:oleObj spid="_x0000_s11291" name="CorelDRAW" r:id="rId5" imgW="3926880" imgH="5320080" progId="">
              <p:embed/>
            </p:oleObj>
          </a:graphicData>
        </a:graphic>
      </p:graphicFrame>
      <p:graphicFrame>
        <p:nvGraphicFramePr>
          <p:cNvPr id="11292" name="Object 28"/>
          <p:cNvGraphicFramePr>
            <a:graphicFrameLocks noChangeAspect="1"/>
          </p:cNvGraphicFramePr>
          <p:nvPr/>
        </p:nvGraphicFramePr>
        <p:xfrm>
          <a:off x="4714875" y="4357688"/>
          <a:ext cx="1143000" cy="1949450"/>
        </p:xfrm>
        <a:graphic>
          <a:graphicData uri="http://schemas.openxmlformats.org/presentationml/2006/ole">
            <p:oleObj spid="_x0000_s11292" name="CorelDRAW" r:id="rId6" imgW="749520" imgH="1280160" progId="">
              <p:embed/>
            </p:oleObj>
          </a:graphicData>
        </a:graphic>
      </p:graphicFrame>
      <p:sp>
        <p:nvSpPr>
          <p:cNvPr id="17" name="Рамка 1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extBox 1"/>
          <p:cNvSpPr txBox="1">
            <a:spLocks noChangeArrowheads="1"/>
          </p:cNvSpPr>
          <p:nvPr/>
        </p:nvSpPr>
        <p:spPr bwMode="auto">
          <a:xfrm>
            <a:off x="636588" y="2289175"/>
            <a:ext cx="32988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подходи к оголённым или свисающим проводам, не дотрагивайся до них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набрасывай никакой провод на электропровода на столбах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подходи к трансформаторным будкам, в них нельзя прятаться, их нельзя открывать</a:t>
            </a:r>
          </a:p>
        </p:txBody>
      </p:sp>
      <p:graphicFrame>
        <p:nvGraphicFramePr>
          <p:cNvPr id="9223" name="Object 7"/>
          <p:cNvGraphicFramePr>
            <a:graphicFrameLocks noChangeAspect="1"/>
          </p:cNvGraphicFramePr>
          <p:nvPr/>
        </p:nvGraphicFramePr>
        <p:xfrm>
          <a:off x="3929063" y="2571750"/>
          <a:ext cx="3863975" cy="3827463"/>
        </p:xfrm>
        <a:graphic>
          <a:graphicData uri="http://schemas.openxmlformats.org/presentationml/2006/ole">
            <p:oleObj spid="_x0000_s9223" name="CorelDRAW" r:id="rId3" imgW="1854720" imgH="1836720" progId="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500958" y="285728"/>
            <a:ext cx="1500198" cy="2714644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isometricOffAxis2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719207" y="1714488"/>
            <a:ext cx="1353255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220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352364"/>
            <a:ext cx="3400162" cy="193899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на улице интересуешься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электричеством,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4381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52814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428596" y="461573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rot="5400000" flipH="1" flipV="1">
            <a:off x="6858000" y="500063"/>
            <a:ext cx="1214437" cy="92868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6200000" flipH="1">
            <a:off x="6893719" y="607219"/>
            <a:ext cx="1143000" cy="78581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Рамка 1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1" name="TextBox 1"/>
          <p:cNvSpPr txBox="1">
            <a:spLocks noChangeArrowheads="1"/>
          </p:cNvSpPr>
          <p:nvPr/>
        </p:nvSpPr>
        <p:spPr bwMode="auto">
          <a:xfrm>
            <a:off x="642938" y="2128838"/>
            <a:ext cx="3571875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ныряй в незнакомых местах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никогда не заплывай за буйки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заходи на глубокое место, даже если хорошо плаваешь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подплывай к лодкам, судам, тебя может затянуть под винт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заплывай далеко на надувных матрасах, кругах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играй на воде так, чтобы удерживать «противника» под водой, он может захлебнуться</a:t>
            </a:r>
          </a:p>
          <a:p>
            <a:endParaRPr lang="ru-RU" sz="8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никогда не заходи в воду во время шторма</a:t>
            </a:r>
          </a:p>
        </p:txBody>
      </p:sp>
      <p:graphicFrame>
        <p:nvGraphicFramePr>
          <p:cNvPr id="10258" name="Object 18"/>
          <p:cNvGraphicFramePr>
            <a:graphicFrameLocks noChangeAspect="1"/>
          </p:cNvGraphicFramePr>
          <p:nvPr/>
        </p:nvGraphicFramePr>
        <p:xfrm>
          <a:off x="4000500" y="1143000"/>
          <a:ext cx="5032375" cy="3811588"/>
        </p:xfrm>
        <a:graphic>
          <a:graphicData uri="http://schemas.openxmlformats.org/presentationml/2006/ole">
            <p:oleObj spid="_x0000_s10258" name="CorelDRAW" r:id="rId3" imgW="1855080" imgH="1405440" progId="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85786" y="352364"/>
            <a:ext cx="2999474" cy="193899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 собрался искупаться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море или реке,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</a:t>
            </a:r>
          </a:p>
        </p:txBody>
      </p:sp>
      <p:sp>
        <p:nvSpPr>
          <p:cNvPr id="7" name="Блок-схема: узел 6"/>
          <p:cNvSpPr/>
          <p:nvPr/>
        </p:nvSpPr>
        <p:spPr>
          <a:xfrm>
            <a:off x="428596" y="228599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Блок-схема: узел 7"/>
          <p:cNvSpPr/>
          <p:nvPr/>
        </p:nvSpPr>
        <p:spPr>
          <a:xfrm>
            <a:off x="428596" y="270538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30718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372398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50813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60100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439463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0259" name="Object 19"/>
          <p:cNvGraphicFramePr>
            <a:graphicFrameLocks noChangeAspect="1"/>
          </p:cNvGraphicFramePr>
          <p:nvPr/>
        </p:nvGraphicFramePr>
        <p:xfrm>
          <a:off x="5143500" y="3786188"/>
          <a:ext cx="2857500" cy="2047875"/>
        </p:xfrm>
        <a:graphic>
          <a:graphicData uri="http://schemas.openxmlformats.org/presentationml/2006/ole">
            <p:oleObj spid="_x0000_s10259" name="CorelDRAW" r:id="rId4" imgW="1800000" imgH="1289880" progId="">
              <p:embed/>
            </p:oleObj>
          </a:graphicData>
        </a:graphic>
      </p:graphicFrame>
      <p:graphicFrame>
        <p:nvGraphicFramePr>
          <p:cNvPr id="10260" name="Object 20"/>
          <p:cNvGraphicFramePr>
            <a:graphicFrameLocks noChangeAspect="1"/>
          </p:cNvGraphicFramePr>
          <p:nvPr/>
        </p:nvGraphicFramePr>
        <p:xfrm>
          <a:off x="3929063" y="311150"/>
          <a:ext cx="2714625" cy="4146550"/>
        </p:xfrm>
        <a:graphic>
          <a:graphicData uri="http://schemas.openxmlformats.org/presentationml/2006/ole">
            <p:oleObj spid="_x0000_s10260" name="CorelDRAW" r:id="rId5" imgW="1215000" imgH="1855440" progId="">
              <p:embed/>
            </p:oleObj>
          </a:graphicData>
        </a:graphic>
      </p:graphicFrame>
      <p:sp>
        <p:nvSpPr>
          <p:cNvPr id="15" name="Рамка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85813" y="1325563"/>
          <a:ext cx="7572428" cy="34466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93107"/>
                <a:gridCol w="1893107"/>
                <a:gridCol w="1893107"/>
                <a:gridCol w="1893107"/>
              </a:tblGrid>
              <a:tr h="1113068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Единая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служба спасения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Милиция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Скорая помощь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79148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Стационарный телефон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141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МТС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141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Мегафон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010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020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030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1410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Би-Лайн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*01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*02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*03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357188" y="3929063"/>
          <a:ext cx="2932112" cy="2490787"/>
        </p:xfrm>
        <a:graphic>
          <a:graphicData uri="http://schemas.openxmlformats.org/presentationml/2006/ole">
            <p:oleObj spid="_x0000_s1031" name="CorelDRAW CMX" r:id="rId3" imgW="2770560" imgH="2352960" progId="">
              <p:embed/>
            </p:oleObj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65672" y="500042"/>
            <a:ext cx="6204264" cy="4770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НОМЕРА ЭКСТРЕННЫХ ТЕЛЕФОНОВ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93200" y="5000636"/>
            <a:ext cx="5102422" cy="141577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случае возникновения любой беды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звоните по единому телефону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спасения МЧС России - </a:t>
            </a: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13" name="Object 25"/>
          <p:cNvGraphicFramePr>
            <a:graphicFrameLocks noChangeAspect="1"/>
          </p:cNvGraphicFramePr>
          <p:nvPr/>
        </p:nvGraphicFramePr>
        <p:xfrm>
          <a:off x="3322638" y="1357313"/>
          <a:ext cx="5678487" cy="2928937"/>
        </p:xfrm>
        <a:graphic>
          <a:graphicData uri="http://schemas.openxmlformats.org/presentationml/2006/ole">
            <p:oleObj spid="_x0000_s12313" name="CorelDRAW CMX" r:id="rId3" imgW="4599360" imgH="2371680" progId="">
              <p:embed/>
            </p:oleObj>
          </a:graphicData>
        </a:graphic>
      </p:graphicFrame>
      <p:sp>
        <p:nvSpPr>
          <p:cNvPr id="8" name="Пятно 1 7"/>
          <p:cNvSpPr/>
          <p:nvPr/>
        </p:nvSpPr>
        <p:spPr>
          <a:xfrm>
            <a:off x="5500694" y="3286124"/>
            <a:ext cx="1428760" cy="1857388"/>
          </a:xfrm>
          <a:prstGeom prst="irregularSeal1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  <a:bevelB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2314" name="Object 26"/>
          <p:cNvGraphicFramePr>
            <a:graphicFrameLocks noChangeAspect="1"/>
          </p:cNvGraphicFramePr>
          <p:nvPr/>
        </p:nvGraphicFramePr>
        <p:xfrm>
          <a:off x="7143750" y="4643438"/>
          <a:ext cx="1477963" cy="1719262"/>
        </p:xfrm>
        <a:graphic>
          <a:graphicData uri="http://schemas.openxmlformats.org/presentationml/2006/ole">
            <p:oleObj spid="_x0000_s12314" name="CorelDRAW" r:id="rId4" imgW="2381760" imgH="2770560" progId="">
              <p:embed/>
            </p:oleObj>
          </a:graphicData>
        </a:graphic>
      </p:graphicFrame>
      <p:graphicFrame>
        <p:nvGraphicFramePr>
          <p:cNvPr id="12315" name="Object 27"/>
          <p:cNvGraphicFramePr>
            <a:graphicFrameLocks noChangeAspect="1"/>
          </p:cNvGraphicFramePr>
          <p:nvPr/>
        </p:nvGraphicFramePr>
        <p:xfrm>
          <a:off x="2428875" y="4000500"/>
          <a:ext cx="1506538" cy="1436688"/>
        </p:xfrm>
        <a:graphic>
          <a:graphicData uri="http://schemas.openxmlformats.org/presentationml/2006/ole">
            <p:oleObj spid="_x0000_s12315" name="CorelDRAW" r:id="rId5" imgW="1140480" imgH="1087560" progId="">
              <p:embed/>
            </p:oleObj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357290" y="500042"/>
            <a:ext cx="6407588" cy="4770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ВЗРЫВЫ В ОБЩЕСТВЕННЫХ МЕСТАХ</a:t>
            </a:r>
          </a:p>
        </p:txBody>
      </p:sp>
      <p:sp>
        <p:nvSpPr>
          <p:cNvPr id="12321" name="TextBox 9"/>
          <p:cNvSpPr txBox="1">
            <a:spLocks noChangeArrowheads="1"/>
          </p:cNvSpPr>
          <p:nvPr/>
        </p:nvSpPr>
        <p:spPr bwMode="auto">
          <a:xfrm>
            <a:off x="500063" y="1633538"/>
            <a:ext cx="30003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Общественные места – это рынки, остановки городского транспорта, магазины, супермаркеты, площади, парки.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5643578"/>
            <a:ext cx="4928529" cy="80021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Старайтесь не поддаваться панике,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не произошло!</a:t>
            </a:r>
          </a:p>
        </p:txBody>
      </p:sp>
      <p:graphicFrame>
        <p:nvGraphicFramePr>
          <p:cNvPr id="12316" name="Object 28"/>
          <p:cNvGraphicFramePr>
            <a:graphicFrameLocks noChangeAspect="1"/>
          </p:cNvGraphicFramePr>
          <p:nvPr/>
        </p:nvGraphicFramePr>
        <p:xfrm>
          <a:off x="5214938" y="4286250"/>
          <a:ext cx="1325562" cy="1928813"/>
        </p:xfrm>
        <a:graphic>
          <a:graphicData uri="http://schemas.openxmlformats.org/presentationml/2006/ole">
            <p:oleObj spid="_x0000_s12316" name="CorelDRAW" r:id="rId6" imgW="1276560" imgH="1856520" progId="">
              <p:embed/>
            </p:oleObj>
          </a:graphicData>
        </a:graphic>
      </p:graphicFrame>
      <p:sp>
        <p:nvSpPr>
          <p:cNvPr id="11" name="Рамка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55" name="Object 19"/>
          <p:cNvGraphicFramePr>
            <a:graphicFrameLocks noChangeAspect="1"/>
          </p:cNvGraphicFramePr>
          <p:nvPr/>
        </p:nvGraphicFramePr>
        <p:xfrm>
          <a:off x="4238625" y="3271838"/>
          <a:ext cx="4829175" cy="3544887"/>
        </p:xfrm>
        <a:graphic>
          <a:graphicData uri="http://schemas.openxmlformats.org/presentationml/2006/ole">
            <p:oleObj spid="_x0000_s14355" name="CorelDRAW" r:id="rId3" imgW="3367080" imgH="2471760" progId="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686904" y="500042"/>
            <a:ext cx="3759876" cy="4770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ПОХИЩЕНИЕ ЛЮДЕЙ</a:t>
            </a:r>
          </a:p>
        </p:txBody>
      </p:sp>
      <p:sp>
        <p:nvSpPr>
          <p:cNvPr id="14358" name="TextBox 7"/>
          <p:cNvSpPr txBox="1">
            <a:spLocks noChangeArrowheads="1"/>
          </p:cNvSpPr>
          <p:nvPr/>
        </p:nvSpPr>
        <p:spPr bwMode="auto">
          <a:xfrm>
            <a:off x="598488" y="1571625"/>
            <a:ext cx="5500687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держаться подальше от дороги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продумывать безопасные маршруты передвижения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стараться не ходить в одиночку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забывать правила пользования мобильными телефонами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1724" y="5286388"/>
            <a:ext cx="3303020" cy="115416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Старайтесь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поддаваться панике,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не произошло!</a:t>
            </a:r>
          </a:p>
        </p:txBody>
      </p:sp>
      <p:sp>
        <p:nvSpPr>
          <p:cNvPr id="10" name="Блок-схема: узел 9"/>
          <p:cNvSpPr/>
          <p:nvPr/>
        </p:nvSpPr>
        <p:spPr>
          <a:xfrm>
            <a:off x="428596" y="171448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225149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308104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428596" y="363407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4356" name="Object 20"/>
          <p:cNvGraphicFramePr>
            <a:graphicFrameLocks noChangeAspect="1"/>
          </p:cNvGraphicFramePr>
          <p:nvPr/>
        </p:nvGraphicFramePr>
        <p:xfrm>
          <a:off x="5786438" y="1428750"/>
          <a:ext cx="2286000" cy="1577975"/>
        </p:xfrm>
        <a:graphic>
          <a:graphicData uri="http://schemas.openxmlformats.org/presentationml/2006/ole">
            <p:oleObj spid="_x0000_s14356" name="CorelDRAW" r:id="rId4" imgW="1856160" imgH="1281240" progId="">
              <p:embed/>
            </p:oleObj>
          </a:graphicData>
        </a:graphic>
      </p:graphicFrame>
      <p:sp>
        <p:nvSpPr>
          <p:cNvPr id="11" name="Рамка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24" name="Object 12"/>
          <p:cNvGraphicFramePr>
            <a:graphicFrameLocks noChangeAspect="1"/>
          </p:cNvGraphicFramePr>
          <p:nvPr/>
        </p:nvGraphicFramePr>
        <p:xfrm>
          <a:off x="4386263" y="3786188"/>
          <a:ext cx="3471862" cy="2833687"/>
        </p:xfrm>
        <a:graphic>
          <a:graphicData uri="http://schemas.openxmlformats.org/presentationml/2006/ole">
            <p:oleObj spid="_x0000_s13324" name="CorelDRAW" r:id="rId3" imgW="3281040" imgH="2677680" progId="">
              <p:embed/>
            </p:oleObj>
          </a:graphicData>
        </a:graphic>
      </p:graphicFrame>
      <p:graphicFrame>
        <p:nvGraphicFramePr>
          <p:cNvPr id="13325" name="Object 13"/>
          <p:cNvGraphicFramePr>
            <a:graphicFrameLocks noChangeAspect="1"/>
          </p:cNvGraphicFramePr>
          <p:nvPr/>
        </p:nvGraphicFramePr>
        <p:xfrm>
          <a:off x="5546725" y="82550"/>
          <a:ext cx="3454400" cy="3346450"/>
        </p:xfrm>
        <a:graphic>
          <a:graphicData uri="http://schemas.openxmlformats.org/presentationml/2006/ole">
            <p:oleObj spid="_x0000_s13325" name="CorelDRAW" r:id="rId4" imgW="4710240" imgH="4563360" progId="">
              <p:embed/>
            </p:oleObj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17916" y="500042"/>
            <a:ext cx="3892156" cy="4770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ЗАХВАТ ЗАЛОЖНИКОВ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4643446"/>
            <a:ext cx="3884012" cy="186204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Старайтесь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поддаваться панике,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не произошло!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Помните,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вас обязательно спасут!</a:t>
            </a:r>
          </a:p>
        </p:txBody>
      </p:sp>
      <p:sp>
        <p:nvSpPr>
          <p:cNvPr id="13328" name="TextBox 7"/>
          <p:cNvSpPr txBox="1">
            <a:spLocks noChangeArrowheads="1"/>
          </p:cNvSpPr>
          <p:nvPr/>
        </p:nvSpPr>
        <p:spPr bwMode="auto">
          <a:xfrm>
            <a:off x="642938" y="1643063"/>
            <a:ext cx="378618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паниковать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отвлекаться от происходящего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делать резких движений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не падать духом</a:t>
            </a:r>
          </a:p>
          <a:p>
            <a:endParaRPr lang="ru-RU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запомнить всё</a:t>
            </a:r>
          </a:p>
        </p:txBody>
      </p:sp>
      <p:sp>
        <p:nvSpPr>
          <p:cNvPr id="9" name="Блок-схема: узел 8"/>
          <p:cNvSpPr/>
          <p:nvPr/>
        </p:nvSpPr>
        <p:spPr>
          <a:xfrm>
            <a:off x="428596" y="1785926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Блок-схема: узел 10"/>
          <p:cNvSpPr/>
          <p:nvPr/>
        </p:nvSpPr>
        <p:spPr>
          <a:xfrm>
            <a:off x="428596" y="2332172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Блок-схема: узел 11"/>
          <p:cNvSpPr/>
          <p:nvPr/>
        </p:nvSpPr>
        <p:spPr>
          <a:xfrm>
            <a:off x="428596" y="2885204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428596" y="3412978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428596" y="3966010"/>
            <a:ext cx="142876" cy="14287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Рамка 1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Рисунок 14" descr="slide0001-7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5895975" y="3935413"/>
            <a:ext cx="3101975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Рисунок 15" descr="slide0001-2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l="1169"/>
          <a:stretch>
            <a:fillRect/>
          </a:stretch>
        </p:blipFill>
        <p:spPr bwMode="auto">
          <a:xfrm>
            <a:off x="171450" y="881063"/>
            <a:ext cx="304323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Рисунок 16" descr="slide0001-3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 r="1181"/>
          <a:stretch>
            <a:fillRect/>
          </a:stretch>
        </p:blipFill>
        <p:spPr bwMode="auto">
          <a:xfrm>
            <a:off x="3143250" y="708025"/>
            <a:ext cx="3011488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Рисунок 17" descr="slide0001-4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rcRect l="1164" t="1305"/>
          <a:stretch>
            <a:fillRect/>
          </a:stretch>
        </p:blipFill>
        <p:spPr bwMode="auto">
          <a:xfrm>
            <a:off x="5965825" y="274638"/>
            <a:ext cx="3054350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Рисунок 18" descr="slide0001-6.jpg"/>
          <p:cNvPicPr>
            <a:picLocks noChangeAspect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>
            <a:off x="3000375" y="3606800"/>
            <a:ext cx="319405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Рисунок 19" descr="slide0001-5.jpg"/>
          <p:cNvPicPr>
            <a:picLocks noChangeAspect="1"/>
          </p:cNvPicPr>
          <p:nvPr/>
        </p:nvPicPr>
        <p:blipFill>
          <a:blip r:embed="rId7" cstate="print">
            <a:lum contrast="30000"/>
          </a:blip>
          <a:srcRect/>
          <a:stretch>
            <a:fillRect/>
          </a:stretch>
        </p:blipFill>
        <p:spPr bwMode="auto">
          <a:xfrm>
            <a:off x="142875" y="3894138"/>
            <a:ext cx="306705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кругленный прямоугольник 20"/>
          <p:cNvSpPr/>
          <p:nvPr/>
        </p:nvSpPr>
        <p:spPr>
          <a:xfrm>
            <a:off x="285750" y="1000125"/>
            <a:ext cx="1500188" cy="5000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/>
              <a:t>Какойк</a:t>
            </a:r>
          </a:p>
        </p:txBody>
      </p:sp>
      <p:sp>
        <p:nvSpPr>
          <p:cNvPr id="59400" name="TextBox 21"/>
          <p:cNvSpPr txBox="1">
            <a:spLocks noChangeArrowheads="1"/>
          </p:cNvSpPr>
          <p:nvPr/>
        </p:nvSpPr>
        <p:spPr bwMode="auto">
          <a:xfrm>
            <a:off x="320675" y="1000125"/>
            <a:ext cx="1439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Какой классный</a:t>
            </a:r>
          </a:p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телефон</a:t>
            </a:r>
            <a:r>
              <a:rPr lang="ru-RU" sz="1400">
                <a:solidFill>
                  <a:srgbClr val="C00000"/>
                </a:solidFill>
                <a:latin typeface="Calibri" pitchFamily="34" charset="0"/>
              </a:rPr>
              <a:t>!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319675" y="244784"/>
            <a:ext cx="3038011" cy="4770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ЛОЖНЫЙ ВЫЗОВ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00250" y="1000125"/>
            <a:ext cx="1071563" cy="8572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14688" y="2928938"/>
            <a:ext cx="1500187" cy="571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47988" y="3571875"/>
            <a:ext cx="2195512" cy="571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76313" y="4214813"/>
            <a:ext cx="1452562" cy="4286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15188" y="4133850"/>
            <a:ext cx="1285875" cy="5095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407" name="TextBox 24"/>
          <p:cNvSpPr txBox="1">
            <a:spLocks noChangeArrowheads="1"/>
          </p:cNvSpPr>
          <p:nvPr/>
        </p:nvSpPr>
        <p:spPr bwMode="auto">
          <a:xfrm>
            <a:off x="2000250" y="942975"/>
            <a:ext cx="10715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Стой!</a:t>
            </a:r>
          </a:p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Не бери!</a:t>
            </a:r>
          </a:p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А вдруг там бомба!</a:t>
            </a:r>
          </a:p>
        </p:txBody>
      </p:sp>
      <p:sp>
        <p:nvSpPr>
          <p:cNvPr id="59408" name="TextBox 25"/>
          <p:cNvSpPr txBox="1">
            <a:spLocks noChangeArrowheads="1"/>
          </p:cNvSpPr>
          <p:nvPr/>
        </p:nvSpPr>
        <p:spPr bwMode="auto">
          <a:xfrm>
            <a:off x="3270250" y="2943225"/>
            <a:ext cx="1500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Давай вызовем милицию!</a:t>
            </a:r>
          </a:p>
        </p:txBody>
      </p:sp>
      <p:sp>
        <p:nvSpPr>
          <p:cNvPr id="59409" name="TextBox 26"/>
          <p:cNvSpPr txBox="1">
            <a:spLocks noChangeArrowheads="1"/>
          </p:cNvSpPr>
          <p:nvPr/>
        </p:nvSpPr>
        <p:spPr bwMode="auto">
          <a:xfrm>
            <a:off x="1071563" y="4262438"/>
            <a:ext cx="1428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Не подходить!</a:t>
            </a:r>
          </a:p>
        </p:txBody>
      </p:sp>
      <p:sp>
        <p:nvSpPr>
          <p:cNvPr id="59410" name="TextBox 27"/>
          <p:cNvSpPr txBox="1">
            <a:spLocks noChangeArrowheads="1"/>
          </p:cNvSpPr>
          <p:nvPr/>
        </p:nvSpPr>
        <p:spPr bwMode="auto">
          <a:xfrm>
            <a:off x="3103563" y="3635375"/>
            <a:ext cx="2071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Классно! Один звонок, и столько шума…</a:t>
            </a:r>
          </a:p>
        </p:txBody>
      </p:sp>
      <p:sp>
        <p:nvSpPr>
          <p:cNvPr id="59411" name="TextBox 28"/>
          <p:cNvSpPr txBox="1">
            <a:spLocks noChangeArrowheads="1"/>
          </p:cNvSpPr>
          <p:nvPr/>
        </p:nvSpPr>
        <p:spPr bwMode="auto">
          <a:xfrm>
            <a:off x="7262813" y="4110038"/>
            <a:ext cx="1285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Вы молодцы, ребята!</a:t>
            </a:r>
          </a:p>
        </p:txBody>
      </p:sp>
      <p:sp>
        <p:nvSpPr>
          <p:cNvPr id="30" name="Рамка 2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Рисунок 1" descr="slide0001-7.jpg"/>
          <p:cNvPicPr>
            <a:picLocks noChangeAspect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5786438" y="3286125"/>
            <a:ext cx="320675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Рисунок 2" descr="slide0001-3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42875" y="142875"/>
            <a:ext cx="3346450" cy="31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Рисунок 3" descr="slide0001-4.jpg"/>
          <p:cNvPicPr>
            <a:picLocks noChangeAspect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139700" y="3571875"/>
            <a:ext cx="3090863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Рисунок 4" descr="slide0001-6.jpg"/>
          <p:cNvPicPr>
            <a:picLocks noChangeAspect="1"/>
          </p:cNvPicPr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3071813" y="3870325"/>
            <a:ext cx="3133725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Рисунок 5" descr="slide0001-2.jpg"/>
          <p:cNvPicPr>
            <a:picLocks noChangeAspect="1"/>
          </p:cNvPicPr>
          <p:nvPr/>
        </p:nvPicPr>
        <p:blipFill>
          <a:blip r:embed="rId6" cstate="print">
            <a:lum contrast="30000"/>
          </a:blip>
          <a:srcRect/>
          <a:stretch>
            <a:fillRect/>
          </a:stretch>
        </p:blipFill>
        <p:spPr bwMode="auto">
          <a:xfrm>
            <a:off x="3214688" y="642938"/>
            <a:ext cx="3078162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Рисунок 6" descr="slide0001-5.jpg"/>
          <p:cNvPicPr>
            <a:picLocks noChangeAspect="1"/>
          </p:cNvPicPr>
          <p:nvPr/>
        </p:nvPicPr>
        <p:blipFill>
          <a:blip r:embed="rId7" cstate="print">
            <a:lum contrast="30000"/>
          </a:blip>
          <a:srcRect/>
          <a:stretch>
            <a:fillRect/>
          </a:stretch>
        </p:blipFill>
        <p:spPr bwMode="auto">
          <a:xfrm>
            <a:off x="5929313" y="214313"/>
            <a:ext cx="3060700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142875" y="206375"/>
            <a:ext cx="928688" cy="4286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14563" y="500063"/>
            <a:ext cx="1214437" cy="5715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72063" y="1428750"/>
            <a:ext cx="1571625" cy="9286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86438" y="3314700"/>
            <a:ext cx="1357312" cy="4714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5813" y="3519488"/>
            <a:ext cx="2357437" cy="5524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29063" y="3957638"/>
            <a:ext cx="1714500" cy="5000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5750" y="4062413"/>
            <a:ext cx="1357313" cy="4381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00563" y="4500563"/>
            <a:ext cx="785812" cy="3571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43000" y="5329238"/>
            <a:ext cx="1428750" cy="42862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32" name="TextBox 16"/>
          <p:cNvSpPr txBox="1">
            <a:spLocks noChangeArrowheads="1"/>
          </p:cNvSpPr>
          <p:nvPr/>
        </p:nvSpPr>
        <p:spPr bwMode="auto">
          <a:xfrm>
            <a:off x="274638" y="247650"/>
            <a:ext cx="852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Круто!</a:t>
            </a:r>
          </a:p>
        </p:txBody>
      </p:sp>
      <p:sp>
        <p:nvSpPr>
          <p:cNvPr id="60433" name="TextBox 17"/>
          <p:cNvSpPr txBox="1">
            <a:spLocks noChangeArrowheads="1"/>
          </p:cNvSpPr>
          <p:nvPr/>
        </p:nvSpPr>
        <p:spPr bwMode="auto">
          <a:xfrm>
            <a:off x="2224088" y="504825"/>
            <a:ext cx="1214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Давай ещё так сделаем!</a:t>
            </a:r>
          </a:p>
        </p:txBody>
      </p:sp>
      <p:sp>
        <p:nvSpPr>
          <p:cNvPr id="60434" name="TextBox 18"/>
          <p:cNvSpPr txBox="1">
            <a:spLocks noChangeArrowheads="1"/>
          </p:cNvSpPr>
          <p:nvPr/>
        </p:nvSpPr>
        <p:spPr bwMode="auto">
          <a:xfrm>
            <a:off x="5153025" y="1533525"/>
            <a:ext cx="142875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Тут подброшен пакет! В нём что-то тикает…</a:t>
            </a:r>
          </a:p>
        </p:txBody>
      </p:sp>
      <p:sp>
        <p:nvSpPr>
          <p:cNvPr id="60435" name="TextBox 19"/>
          <p:cNvSpPr txBox="1">
            <a:spLocks noChangeArrowheads="1"/>
          </p:cNvSpPr>
          <p:nvPr/>
        </p:nvSpPr>
        <p:spPr bwMode="auto">
          <a:xfrm>
            <a:off x="866775" y="3576638"/>
            <a:ext cx="2214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Мальчики! Вы не видели, кто оставил пакет?</a:t>
            </a:r>
          </a:p>
        </p:txBody>
      </p:sp>
      <p:sp>
        <p:nvSpPr>
          <p:cNvPr id="60436" name="TextBox 20"/>
          <p:cNvSpPr txBox="1">
            <a:spLocks noChangeArrowheads="1"/>
          </p:cNvSpPr>
          <p:nvPr/>
        </p:nvSpPr>
        <p:spPr bwMode="auto">
          <a:xfrm>
            <a:off x="333375" y="4019550"/>
            <a:ext cx="1285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Я видела! Это они бросили!</a:t>
            </a:r>
          </a:p>
        </p:txBody>
      </p:sp>
      <p:sp>
        <p:nvSpPr>
          <p:cNvPr id="60437" name="TextBox 21"/>
          <p:cNvSpPr txBox="1">
            <a:spLocks noChangeArrowheads="1"/>
          </p:cNvSpPr>
          <p:nvPr/>
        </p:nvSpPr>
        <p:spPr bwMode="auto">
          <a:xfrm>
            <a:off x="1152525" y="5286375"/>
            <a:ext cx="1428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Докладываю!</a:t>
            </a:r>
          </a:p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Ложный вызов.</a:t>
            </a:r>
          </a:p>
        </p:txBody>
      </p:sp>
      <p:sp>
        <p:nvSpPr>
          <p:cNvPr id="60438" name="TextBox 22"/>
          <p:cNvSpPr txBox="1">
            <a:spLocks noChangeArrowheads="1"/>
          </p:cNvSpPr>
          <p:nvPr/>
        </p:nvSpPr>
        <p:spPr bwMode="auto">
          <a:xfrm>
            <a:off x="4024313" y="3943350"/>
            <a:ext cx="1571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Пока мы вас поставим на учёт.</a:t>
            </a:r>
          </a:p>
        </p:txBody>
      </p:sp>
      <p:sp>
        <p:nvSpPr>
          <p:cNvPr id="60439" name="TextBox 23"/>
          <p:cNvSpPr txBox="1">
            <a:spLocks noChangeArrowheads="1"/>
          </p:cNvSpPr>
          <p:nvPr/>
        </p:nvSpPr>
        <p:spPr bwMode="auto">
          <a:xfrm>
            <a:off x="4572000" y="4538663"/>
            <a:ext cx="714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И всё?</a:t>
            </a:r>
          </a:p>
        </p:txBody>
      </p:sp>
      <p:sp>
        <p:nvSpPr>
          <p:cNvPr id="60440" name="TextBox 24"/>
          <p:cNvSpPr txBox="1">
            <a:spLocks noChangeArrowheads="1"/>
          </p:cNvSpPr>
          <p:nvPr/>
        </p:nvSpPr>
        <p:spPr bwMode="auto">
          <a:xfrm>
            <a:off x="5815013" y="3286125"/>
            <a:ext cx="1357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00000"/>
                </a:solidFill>
                <a:latin typeface="Calibri" pitchFamily="34" charset="0"/>
              </a:rPr>
              <a:t>Ждите повестку в суд.</a:t>
            </a:r>
          </a:p>
        </p:txBody>
      </p:sp>
      <p:sp>
        <p:nvSpPr>
          <p:cNvPr id="26" name="Рамка 2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5984" y="1071546"/>
            <a:ext cx="4571957" cy="31700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ПАМЯТКА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ЗНАНИЯМ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БЕЗОПАСНОСТИ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ДЕТЕЙ</a:t>
            </a:r>
          </a:p>
        </p:txBody>
      </p:sp>
      <p:graphicFrame>
        <p:nvGraphicFramePr>
          <p:cNvPr id="33807" name="Object 15"/>
          <p:cNvGraphicFramePr>
            <a:graphicFrameLocks noChangeAspect="1"/>
          </p:cNvGraphicFramePr>
          <p:nvPr/>
        </p:nvGraphicFramePr>
        <p:xfrm>
          <a:off x="460375" y="428625"/>
          <a:ext cx="2039938" cy="2714625"/>
        </p:xfrm>
        <a:graphic>
          <a:graphicData uri="http://schemas.openxmlformats.org/presentationml/2006/ole">
            <p:oleObj spid="_x0000_s33807" name="CorelDRAW" r:id="rId3" imgW="3075120" imgH="4091400" progId="">
              <p:embed/>
            </p:oleObj>
          </a:graphicData>
        </a:graphic>
      </p:graphicFrame>
      <p:graphicFrame>
        <p:nvGraphicFramePr>
          <p:cNvPr id="33808" name="Object 16"/>
          <p:cNvGraphicFramePr>
            <a:graphicFrameLocks noChangeAspect="1"/>
          </p:cNvGraphicFramePr>
          <p:nvPr/>
        </p:nvGraphicFramePr>
        <p:xfrm>
          <a:off x="4572000" y="4357688"/>
          <a:ext cx="3824288" cy="1911350"/>
        </p:xfrm>
        <a:graphic>
          <a:graphicData uri="http://schemas.openxmlformats.org/presentationml/2006/ole">
            <p:oleObj spid="_x0000_s33808" name="CorelDRAW" r:id="rId4" imgW="5513760" imgH="2756880" progId="">
              <p:embed/>
            </p:oleObj>
          </a:graphicData>
        </a:graphic>
      </p:graphicFrame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557"/>
            </a:avLst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961</Words>
  <Application>Microsoft Office PowerPoint</Application>
  <PresentationFormat>Экран (4:3)</PresentationFormat>
  <Paragraphs>290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CorelDRAW</vt:lpstr>
      <vt:lpstr>CorelDRAW CMX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МОУ СОШ № 12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С. А. Залата</dc:creator>
  <cp:lastModifiedBy>Наталия</cp:lastModifiedBy>
  <cp:revision>182</cp:revision>
  <dcterms:created xsi:type="dcterms:W3CDTF">2010-04-03T08:55:55Z</dcterms:created>
  <dcterms:modified xsi:type="dcterms:W3CDTF">2019-01-21T18:31:24Z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