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4"/>
  </p:notesMasterIdLst>
  <p:sldIdLst>
    <p:sldId id="259" r:id="rId3"/>
    <p:sldId id="266" r:id="rId4"/>
    <p:sldId id="275" r:id="rId5"/>
    <p:sldId id="304" r:id="rId6"/>
    <p:sldId id="276" r:id="rId7"/>
    <p:sldId id="282" r:id="rId8"/>
    <p:sldId id="268" r:id="rId9"/>
    <p:sldId id="283" r:id="rId10"/>
    <p:sldId id="279" r:id="rId11"/>
    <p:sldId id="291" r:id="rId12"/>
    <p:sldId id="292" r:id="rId13"/>
    <p:sldId id="293" r:id="rId14"/>
    <p:sldId id="295" r:id="rId15"/>
    <p:sldId id="296" r:id="rId16"/>
    <p:sldId id="285" r:id="rId17"/>
    <p:sldId id="288" r:id="rId18"/>
    <p:sldId id="267" r:id="rId19"/>
    <p:sldId id="278" r:id="rId20"/>
    <p:sldId id="302" r:id="rId21"/>
    <p:sldId id="272" r:id="rId22"/>
    <p:sldId id="261" r:id="rId2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52B692"/>
    <a:srgbClr val="33B3AD"/>
    <a:srgbClr val="3A8A6D"/>
    <a:srgbClr val="E4EBEC"/>
    <a:srgbClr val="E2EDEE"/>
    <a:srgbClr val="E5E7E9"/>
    <a:srgbClr val="7E8D8E"/>
    <a:srgbClr val="799293"/>
    <a:srgbClr val="E7E7E7"/>
    <a:srgbClr val="04655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>
      <p:cViewPr varScale="1">
        <p:scale>
          <a:sx n="86" d="100"/>
          <a:sy n="86" d="100"/>
        </p:scale>
        <p:origin x="-810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75044C-D1BA-4A9B-8554-B7A4448A9056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62D1F-EBD6-44C1-A0ED-6441966F5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86794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62D1F-EBD6-44C1-A0ED-6441966F5E8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62D1F-EBD6-44C1-A0ED-6441966F5E8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7DF4BD-0FFE-4F97-AA2D-9ABBB33F195D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22.01.2022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BADFB0-8311-435E-85EF-C12A4FF289A4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1521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970CF8-8AA4-4175-BD9A-AE36B53F9841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22.01.2022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E5384-2AA1-4075-9BB9-C86FC01FB907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18278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A302C5-7D05-442D-AB29-0CC87B2486C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22.01.2022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817202-1BBA-4C50-BD3C-3AC374F2C49E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76977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2343150"/>
            <a:ext cx="6172200" cy="142077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3752492"/>
            <a:ext cx="6172200" cy="10287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8050371" y="832948"/>
            <a:ext cx="1714500" cy="381000"/>
          </a:xfrm>
        </p:spPr>
        <p:txBody>
          <a:bodyPr/>
          <a:lstStyle/>
          <a:p>
            <a:fld id="{7C2A2536-1A4B-427C-8990-FE802B99E73D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534469" y="3088246"/>
            <a:ext cx="27432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5143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5143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5143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5143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5143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5143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2571750"/>
            <a:ext cx="1295400" cy="97155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3650064"/>
            <a:ext cx="641424" cy="48106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4125474"/>
            <a:ext cx="137160" cy="10287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4341114"/>
            <a:ext cx="274320" cy="20574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3371850"/>
            <a:ext cx="365760" cy="27432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3696527"/>
            <a:ext cx="609600" cy="388143"/>
          </a:xfrm>
        </p:spPr>
        <p:txBody>
          <a:bodyPr/>
          <a:lstStyle/>
          <a:p>
            <a:fld id="{6194CDE5-56CB-4523-8511-8ECE04AA60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7467600" cy="365531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C2A2536-1A4B-427C-8990-FE802B99E73D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94CDE5-56CB-4523-8511-8ECE04AA60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171700"/>
            <a:ext cx="6172200" cy="1540193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3757613"/>
            <a:ext cx="6172200" cy="10287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8049006" y="830199"/>
            <a:ext cx="1714500" cy="381000"/>
          </a:xfrm>
        </p:spPr>
        <p:txBody>
          <a:bodyPr/>
          <a:lstStyle/>
          <a:p>
            <a:fld id="{7C2A2536-1A4B-427C-8990-FE802B99E73D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534656" y="3086100"/>
            <a:ext cx="27432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5143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5143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5143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5143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5143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5143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2571750"/>
            <a:ext cx="1295400" cy="97155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3650064"/>
            <a:ext cx="641424" cy="48106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4125474"/>
            <a:ext cx="137160" cy="10287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4343400"/>
            <a:ext cx="274320" cy="20574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3359916"/>
            <a:ext cx="365760" cy="27432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3696527"/>
            <a:ext cx="609600" cy="388143"/>
          </a:xfrm>
        </p:spPr>
        <p:txBody>
          <a:bodyPr/>
          <a:lstStyle/>
          <a:p>
            <a:fld id="{6194CDE5-56CB-4523-8511-8ECE04AA60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2536-1A4B-427C-8990-FE802B99E73D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4CDE5-56CB-4523-8511-8ECE04AA60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3657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200150"/>
            <a:ext cx="3657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7543800" cy="85725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2536-1A4B-427C-8990-FE802B99E73D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4CDE5-56CB-4523-8511-8ECE04AA60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1771650"/>
            <a:ext cx="3657600" cy="29146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1771650"/>
            <a:ext cx="3657600" cy="29146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177290"/>
            <a:ext cx="3657600" cy="4937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177290"/>
            <a:ext cx="3657600" cy="4937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C2A2536-1A4B-427C-8990-FE802B99E73D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94CDE5-56CB-4523-8511-8ECE04AA60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2536-1A4B-427C-8990-FE802B99E73D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4CDE5-56CB-4523-8511-8ECE04AA60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160520" y="2343150"/>
            <a:ext cx="473202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05740"/>
            <a:ext cx="1527048" cy="373761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51435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05740"/>
            <a:ext cx="5638800" cy="4745736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C2A2536-1A4B-427C-8990-FE802B99E73D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94CDE5-56CB-4523-8511-8ECE04AA60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B5DEB9-AB24-489B-9110-31E7C3F43958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22.01.2022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FD6CBB-2D75-400A-9705-DB14B2C7CC70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56955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138803" y="2343150"/>
            <a:ext cx="473202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51435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198596"/>
            <a:ext cx="1524000" cy="3717036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51435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C2A2536-1A4B-427C-8990-FE802B99E73D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94CDE5-56CB-4523-8511-8ECE04AA60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2536-1A4B-427C-8990-FE802B99E73D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4CDE5-56CB-4523-8511-8ECE04AA60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1676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2536-1A4B-427C-8990-FE802B99E73D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4CDE5-56CB-4523-8511-8ECE04AA60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1C2487-8441-4D21-A548-8E3AA802AF9D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22.01.2022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059F32-B429-4B03-A11F-A0CAA2EA2584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3575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B250A1-1A01-4E70-8A6C-B76E58F47183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22.01.2022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AEC185-0BEE-4E0C-8643-D70B2D35F06F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4249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54B5F4-33E2-4948-A812-2897DE48B7A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22.01.2022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CB9353-23E0-45BC-9F9E-58ED738FAB2F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5058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BEABA5-AA8D-4D16-9F0C-35ADAE962338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22.01.2022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89547F-FFC6-4496-8815-185E9D622C3F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3969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C534E2-27CC-4BF9-9952-ACF905CEE810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22.01.2022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4051C6-DBCB-4185-8106-590A91483FAB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73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F061B0-76CB-49FA-90F4-B378674EA8F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22.01.2022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362CB1-127E-4597-BF43-E09511068A3C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5468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05C55A-37BD-4C42-BD79-7805033B43E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22.01.2022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E29488-F638-47C9-B9C2-FFE8066B5BAB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8766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25AE6D-D3CF-4961-9589-CC0031A29F86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22.01.2022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B71BA7-BAAE-41F5-8817-20E01B569600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1391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7467600" cy="365531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840980" y="763382"/>
            <a:ext cx="150876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C2A2536-1A4B-427C-8990-FE802B99E73D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7390236" y="2757210"/>
            <a:ext cx="24003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4300538"/>
            <a:ext cx="609600" cy="390906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94CDE5-56CB-4523-8511-8ECE04AA60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0"/>
            <a:ext cx="7672414" cy="989301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Педагогический совет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915566"/>
            <a:ext cx="6343672" cy="259228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«Формирование </a:t>
            </a:r>
            <a:r>
              <a:rPr lang="ru-RU" sz="3600" b="1" dirty="0" smtClean="0">
                <a:solidFill>
                  <a:schemeClr val="tx1"/>
                </a:solidFill>
              </a:rPr>
              <a:t>читательской грамотности на основе смыслового </a:t>
            </a:r>
            <a:r>
              <a:rPr lang="ru-RU" sz="3600" b="1" dirty="0" smtClean="0">
                <a:solidFill>
                  <a:schemeClr val="tx1"/>
                </a:solidFill>
              </a:rPr>
              <a:t>чтения» 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4299942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19.10.2021 г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220072" y="3723878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Средняя школа № 1 </a:t>
            </a:r>
          </a:p>
          <a:p>
            <a:pPr algn="ctr"/>
            <a:r>
              <a:rPr lang="ru-RU" sz="2400" b="1" dirty="0" smtClean="0"/>
              <a:t>г. Гаврилов -Ям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Century" pitchFamily="18" charset="0"/>
              </a:rPr>
              <a:t>Сплошные тексты</a:t>
            </a:r>
            <a:endParaRPr lang="ru-RU" sz="3600" b="1" dirty="0">
              <a:solidFill>
                <a:srgbClr val="FF0000"/>
              </a:solidFill>
              <a:latin typeface="Century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pitchFamily="34" charset="0"/>
              <a:buChar char="•"/>
            </a:pPr>
            <a:r>
              <a:rPr lang="ru-RU" b="1" dirty="0" smtClean="0"/>
              <a:t>описание (художественное и техническое)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ru-RU" b="1" dirty="0" smtClean="0"/>
              <a:t>повествование (рассказ, отчёт, репортаж); 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ru-RU" b="1" dirty="0" smtClean="0"/>
              <a:t> объяснение (рассуждение, резюме);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Century" pitchFamily="18" charset="0"/>
              </a:rPr>
              <a:t>Сплошные тексты</a:t>
            </a:r>
            <a:endParaRPr lang="ru-RU" sz="3600" b="1" dirty="0">
              <a:solidFill>
                <a:srgbClr val="FF0000"/>
              </a:solidFill>
              <a:latin typeface="Century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аргументация (научный комментарий, обоснование); </a:t>
            </a:r>
          </a:p>
          <a:p>
            <a:r>
              <a:rPr lang="ru-RU" b="1" dirty="0" smtClean="0"/>
              <a:t>инструкция (указание к выполнению работы, правила, уставы, законы)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Century" pitchFamily="18" charset="0"/>
              </a:rPr>
              <a:t>Несплошной</a:t>
            </a:r>
            <a:r>
              <a:rPr lang="ru-RU" sz="3600" b="1" dirty="0" smtClean="0">
                <a:solidFill>
                  <a:srgbClr val="FF0000"/>
                </a:solidFill>
                <a:latin typeface="Century" pitchFamily="18" charset="0"/>
              </a:rPr>
              <a:t> текст</a:t>
            </a:r>
            <a:endParaRPr lang="ru-RU" sz="3600" b="1" dirty="0">
              <a:solidFill>
                <a:srgbClr val="FF0000"/>
              </a:solidFill>
              <a:latin typeface="Century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 </a:t>
            </a:r>
            <a:r>
              <a:rPr lang="ru-RU" b="1" dirty="0" smtClean="0"/>
              <a:t>формы (налоговые, визовые, анкеты и др.);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/>
              <a:t>  информационные листы (расписания, прейскуранты, каталоги и др.);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</a:t>
            </a:r>
            <a:r>
              <a:rPr lang="ru-RU" b="1" dirty="0" smtClean="0"/>
              <a:t>расписки ( билеты, накладные, квитанции)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Century" pitchFamily="18" charset="0"/>
              </a:rPr>
              <a:t>Несплошные</a:t>
            </a:r>
            <a:r>
              <a:rPr lang="ru-RU" sz="3600" b="1" dirty="0" smtClean="0">
                <a:solidFill>
                  <a:srgbClr val="FF0000"/>
                </a:solidFill>
                <a:latin typeface="Century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Century" pitchFamily="18" charset="0"/>
              </a:rPr>
              <a:t>тексты</a:t>
            </a:r>
            <a:endParaRPr lang="ru-RU" sz="3600" b="1" dirty="0">
              <a:solidFill>
                <a:srgbClr val="FF0000"/>
              </a:solidFill>
              <a:latin typeface="Century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285866"/>
            <a:ext cx="8229600" cy="339407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3600" b="1" dirty="0" smtClean="0"/>
              <a:t>сертификаты (ордера, аттестаты,  дипломы, контракты и др.); </a:t>
            </a:r>
          </a:p>
          <a:p>
            <a:pPr>
              <a:buFont typeface="Arial" pitchFamily="34" charset="0"/>
              <a:buChar char="•"/>
            </a:pPr>
            <a:r>
              <a:rPr lang="ru-RU" sz="3600" b="1" dirty="0" smtClean="0"/>
              <a:t> призывы и объявления (приглашения, повестки и др.); </a:t>
            </a:r>
          </a:p>
          <a:p>
            <a:pPr>
              <a:buNone/>
            </a:pPr>
            <a:r>
              <a:rPr lang="ru-RU" b="1" dirty="0" smtClean="0"/>
              <a:t>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Century" pitchFamily="18" charset="0"/>
              </a:rPr>
              <a:t>Несплошные</a:t>
            </a:r>
            <a:r>
              <a:rPr lang="ru-RU" sz="3600" b="1" dirty="0" smtClean="0">
                <a:solidFill>
                  <a:srgbClr val="FF0000"/>
                </a:solidFill>
                <a:latin typeface="Century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Century" pitchFamily="18" charset="0"/>
              </a:rPr>
              <a:t>тексты</a:t>
            </a:r>
            <a:endParaRPr lang="ru-RU" sz="3600" b="1" dirty="0">
              <a:solidFill>
                <a:srgbClr val="FF0000"/>
              </a:solidFill>
              <a:latin typeface="Century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таблицы и графики; </a:t>
            </a:r>
          </a:p>
          <a:p>
            <a:pPr>
              <a:buNone/>
            </a:pPr>
            <a:r>
              <a:rPr lang="ru-RU" b="1" dirty="0" smtClean="0"/>
              <a:t> диаграммы; </a:t>
            </a:r>
          </a:p>
          <a:p>
            <a:pPr>
              <a:buNone/>
            </a:pPr>
            <a:r>
              <a:rPr lang="ru-RU" b="1" dirty="0" smtClean="0"/>
              <a:t> матрицы; </a:t>
            </a:r>
          </a:p>
          <a:p>
            <a:pPr>
              <a:buNone/>
            </a:pPr>
            <a:r>
              <a:rPr lang="ru-RU" b="1" dirty="0" smtClean="0"/>
              <a:t> списки; </a:t>
            </a:r>
          </a:p>
          <a:p>
            <a:pPr>
              <a:buNone/>
            </a:pPr>
            <a:r>
              <a:rPr lang="ru-RU" b="1" dirty="0" smtClean="0"/>
              <a:t>карты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Century" pitchFamily="18" charset="0"/>
              </a:rPr>
              <a:t>Работа с текстом</a:t>
            </a:r>
            <a:endParaRPr lang="ru-RU" sz="3600" b="1" dirty="0">
              <a:solidFill>
                <a:srgbClr val="FF0000"/>
              </a:solidFill>
              <a:latin typeface="Century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умение проанализировать информацию условия задачи и структурировать имеющуюся там информацию;</a:t>
            </a:r>
          </a:p>
          <a:p>
            <a:r>
              <a:rPr lang="ru-RU" b="1" dirty="0" smtClean="0"/>
              <a:t>умение оценивать достаточность представленной информации или ее избыточность;</a:t>
            </a:r>
          </a:p>
          <a:p>
            <a:r>
              <a:rPr lang="ru-RU" b="1" dirty="0" smtClean="0"/>
              <a:t>умение извлечь необходимую информацию для ответа на вопрос;</a:t>
            </a:r>
          </a:p>
          <a:p>
            <a:r>
              <a:rPr lang="ru-RU" b="1" dirty="0" smtClean="0"/>
              <a:t>умение устно и письменно осмыслять и оценивать полученную информацию — оценивать получившийся результат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637579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Century" pitchFamily="18" charset="0"/>
              </a:rPr>
              <a:t>Смысловое чтение</a:t>
            </a:r>
            <a:endParaRPr lang="ru-RU" sz="3600" b="1" dirty="0">
              <a:solidFill>
                <a:srgbClr val="FF0000"/>
              </a:solidFill>
              <a:latin typeface="Century" pitchFamily="18" charset="0"/>
            </a:endParaRPr>
          </a:p>
        </p:txBody>
      </p:sp>
      <p:pic>
        <p:nvPicPr>
          <p:cNvPr id="4" name="Содержимое 3" descr="Рисунок5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086276"/>
            <a:ext cx="6908859" cy="375222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643192" cy="637579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Смысловое чтение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059582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Смысловое</a:t>
            </a:r>
            <a:r>
              <a:rPr lang="ru-RU" sz="3600" dirty="0" smtClean="0"/>
              <a:t> </a:t>
            </a:r>
            <a:r>
              <a:rPr lang="ru-RU" sz="3600" b="1" dirty="0" smtClean="0"/>
              <a:t>чтение</a:t>
            </a:r>
            <a:r>
              <a:rPr lang="ru-RU" sz="3600" dirty="0" smtClean="0"/>
              <a:t> – вид </a:t>
            </a:r>
            <a:r>
              <a:rPr lang="ru-RU" sz="3600" b="1" dirty="0" smtClean="0"/>
              <a:t>чтения</a:t>
            </a:r>
            <a:r>
              <a:rPr lang="ru-RU" sz="3600" dirty="0" smtClean="0"/>
              <a:t>, которое нацелено на понимание читающим </a:t>
            </a:r>
            <a:r>
              <a:rPr lang="ru-RU" sz="3600" b="1" dirty="0" smtClean="0"/>
              <a:t>смыслового</a:t>
            </a:r>
            <a:r>
              <a:rPr lang="ru-RU" sz="3600" dirty="0" smtClean="0"/>
              <a:t> содержания текста (</a:t>
            </a:r>
            <a:r>
              <a:rPr lang="ru-RU" sz="3600" dirty="0" err="1" smtClean="0"/>
              <a:t>Асмолов</a:t>
            </a:r>
            <a:r>
              <a:rPr lang="ru-RU" sz="3600" dirty="0" smtClean="0"/>
              <a:t> А.Г., </a:t>
            </a:r>
            <a:r>
              <a:rPr lang="ru-RU" sz="3600" dirty="0" err="1" smtClean="0"/>
              <a:t>Бурменская</a:t>
            </a:r>
            <a:r>
              <a:rPr lang="ru-RU" sz="3600" dirty="0" smtClean="0"/>
              <a:t> Г.В., Володарская И.А. и </a:t>
            </a:r>
            <a:r>
              <a:rPr lang="ru-RU" sz="3600" dirty="0" err="1" smtClean="0"/>
              <a:t>др</a:t>
            </a:r>
            <a:r>
              <a:rPr lang="ru-RU" sz="3600" dirty="0" smtClean="0"/>
              <a:t>)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91264" cy="709587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Century" pitchFamily="18" charset="0"/>
              </a:rPr>
              <a:t>Стратегии смыслового чтения</a:t>
            </a:r>
            <a:endParaRPr lang="ru-RU" sz="3600" b="1" dirty="0">
              <a:solidFill>
                <a:srgbClr val="FF0000"/>
              </a:solidFill>
              <a:latin typeface="Century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/>
              <a:t>различные комбинации приемов, которые используют учащиеся для восприятия графически оформленной текстовой информации и ее переработки в личностно-смысловые установки в соответствии с коммуникативно-познавательной задачей.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23478"/>
            <a:ext cx="7467600" cy="85725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Century" pitchFamily="18" charset="0"/>
              </a:rPr>
              <a:t>Стратегии работы с </a:t>
            </a:r>
            <a:r>
              <a:rPr lang="ru-RU" sz="3600" b="1" dirty="0" smtClean="0">
                <a:solidFill>
                  <a:srgbClr val="FF0000"/>
                </a:solidFill>
                <a:latin typeface="Century" pitchFamily="18" charset="0"/>
              </a:rPr>
              <a:t>текстом</a:t>
            </a:r>
            <a:endParaRPr lang="ru-RU" sz="3600" b="1" dirty="0">
              <a:solidFill>
                <a:srgbClr val="FF0000"/>
              </a:solidFill>
              <a:latin typeface="Century" pitchFamily="18" charset="0"/>
            </a:endParaRPr>
          </a:p>
        </p:txBody>
      </p:sp>
      <p:pic>
        <p:nvPicPr>
          <p:cNvPr id="4" name="Содержимое 3" descr="thumb-320x240-5dc2899315c8dd4dd2874922d5dc5c2f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714744" y="2143122"/>
            <a:ext cx="1153819" cy="1057667"/>
          </a:xfrm>
        </p:spPr>
      </p:pic>
      <p:sp>
        <p:nvSpPr>
          <p:cNvPr id="5" name="Прямоугольник 4"/>
          <p:cNvSpPr/>
          <p:nvPr/>
        </p:nvSpPr>
        <p:spPr>
          <a:xfrm>
            <a:off x="928662" y="1214428"/>
            <a:ext cx="735811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Мозговой штурм </a:t>
            </a:r>
          </a:p>
          <a:p>
            <a:r>
              <a:rPr lang="ru-RU" b="1" dirty="0" smtClean="0"/>
              <a:t>Глоссарий </a:t>
            </a:r>
          </a:p>
          <a:p>
            <a:r>
              <a:rPr lang="ru-RU" b="1" dirty="0" smtClean="0"/>
              <a:t>Ориентиры предвосхищения </a:t>
            </a:r>
          </a:p>
          <a:p>
            <a:r>
              <a:rPr lang="ru-RU" b="1" dirty="0" smtClean="0"/>
              <a:t>Батарея вопросов</a:t>
            </a:r>
          </a:p>
          <a:p>
            <a:r>
              <a:rPr lang="ru-RU" b="1" dirty="0" smtClean="0"/>
              <a:t>Предваряющие вопросы</a:t>
            </a:r>
          </a:p>
          <a:p>
            <a:r>
              <a:rPr lang="ru-RU" b="1" dirty="0" smtClean="0"/>
              <a:t>Рассечение вопроса 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29190" y="1285866"/>
            <a:ext cx="32861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Чтение в кружок </a:t>
            </a:r>
          </a:p>
          <a:p>
            <a:r>
              <a:rPr lang="ru-RU" b="1" dirty="0" smtClean="0"/>
              <a:t>Чтение про себя с вопросами </a:t>
            </a:r>
          </a:p>
          <a:p>
            <a:r>
              <a:rPr lang="ru-RU" b="1" dirty="0" smtClean="0"/>
              <a:t>Чтение про себя с остановками </a:t>
            </a:r>
          </a:p>
          <a:p>
            <a:r>
              <a:rPr lang="ru-RU" b="1" dirty="0" smtClean="0"/>
              <a:t>Чтение про себя с пометками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3571882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Отношения между вопросом и ответом</a:t>
            </a:r>
          </a:p>
          <a:p>
            <a:r>
              <a:rPr lang="ru-RU" b="1" dirty="0" smtClean="0"/>
              <a:t>Вопросы после текста</a:t>
            </a:r>
          </a:p>
          <a:p>
            <a:r>
              <a:rPr lang="ru-RU" b="1" dirty="0" smtClean="0"/>
              <a:t> Тайм-аут</a:t>
            </a:r>
          </a:p>
          <a:p>
            <a:r>
              <a:rPr lang="ru-RU" b="1" dirty="0" smtClean="0"/>
              <a:t>Проверочный лист</a:t>
            </a:r>
            <a:endParaRPr lang="ru-RU" dirty="0"/>
          </a:p>
        </p:txBody>
      </p:sp>
      <p:pic>
        <p:nvPicPr>
          <p:cNvPr id="8" name="Содержимое 3" descr="thumb-320x240-5dc2899315c8dd4dd2874922d5dc5c2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67144" y="2295522"/>
            <a:ext cx="1153819" cy="1057667"/>
          </a:xfrm>
          <a:prstGeom prst="rect">
            <a:avLst/>
          </a:prstGeom>
        </p:spPr>
      </p:pic>
      <p:pic>
        <p:nvPicPr>
          <p:cNvPr id="9" name="Содержимое 3" descr="thumb-320x240-5dc2899315c8dd4dd2874922d5dc5c2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7620" y="2285998"/>
            <a:ext cx="1153819" cy="10576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Функциональная грамотность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411510"/>
            <a:ext cx="721523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 smtClean="0"/>
              <a:t>Функциональная</a:t>
            </a:r>
            <a:r>
              <a:rPr lang="ru-RU" sz="2800" u="sng" dirty="0" smtClean="0"/>
              <a:t> </a:t>
            </a:r>
            <a:r>
              <a:rPr lang="ru-RU" sz="2800" b="1" u="sng" dirty="0" smtClean="0"/>
              <a:t>грамотност</a:t>
            </a:r>
            <a:r>
              <a:rPr lang="ru-RU" sz="2800" b="1" dirty="0" smtClean="0"/>
              <a:t>ь</a:t>
            </a:r>
            <a:r>
              <a:rPr lang="ru-RU" sz="2800" dirty="0" smtClean="0"/>
              <a:t> – </a:t>
            </a:r>
            <a:r>
              <a:rPr lang="ru-RU" sz="2800" b="1" dirty="0" smtClean="0"/>
              <a:t>это способность человека использовать приобретаемые в течение жизни знания для решения широкого диапазона жизненных задач в различных сферах человеческой деятельности, общения и социальных отношений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b="1" dirty="0" smtClean="0">
                <a:solidFill>
                  <a:srgbClr val="FF0000"/>
                </a:solidFill>
              </a:rPr>
              <a:t>Муниципальная инновационная площадка 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/>
              <a:t>«</a:t>
            </a:r>
            <a:r>
              <a:rPr lang="ru-RU" b="1" dirty="0" smtClean="0"/>
              <a:t>Формирование читательской грамотности на основе развития навыков смыслового чтения</a:t>
            </a:r>
            <a:r>
              <a:rPr lang="ru-RU" dirty="0" smtClean="0"/>
              <a:t>»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419622"/>
            <a:ext cx="6264696" cy="85725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6E2481"/>
                </a:solidFill>
                <a:latin typeface="Muller Bold" pitchFamily="50" charset="-52"/>
              </a:rPr>
              <a:t>СПАСИБО ЗА ВНИМАНИЕ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87824" y="2571750"/>
            <a:ext cx="288032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000" u="sng" dirty="0" smtClean="0">
                <a:solidFill>
                  <a:srgbClr val="6E2481"/>
                </a:solidFill>
                <a:latin typeface="Muller Bold" pitchFamily="50" charset="-52"/>
              </a:rPr>
              <a:t>Средняя школа №1</a:t>
            </a:r>
            <a:endParaRPr lang="ru-RU" sz="2000" u="sng" dirty="0">
              <a:solidFill>
                <a:srgbClr val="6E2481"/>
              </a:solidFill>
              <a:latin typeface="Muller Bold" pitchFamily="50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363272" cy="637579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Функциональная грамотность</a:t>
            </a:r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5" name="Содержимое 4" descr="funkts-gramotnost-2Montazhnaya-oblast-1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843558"/>
            <a:ext cx="4072508" cy="4072508"/>
          </a:xfrm>
        </p:spPr>
      </p:pic>
      <p:pic>
        <p:nvPicPr>
          <p:cNvPr id="1026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4572000" y="751012"/>
            <a:ext cx="4392488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Читательская грамотность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8219256" cy="3655314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sz="4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Навык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чтения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       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Не равно 3"/>
          <p:cNvSpPr/>
          <p:nvPr/>
        </p:nvSpPr>
        <p:spPr>
          <a:xfrm>
            <a:off x="2987824" y="1923678"/>
            <a:ext cx="2643206" cy="1571636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2120" y="1923678"/>
            <a:ext cx="29569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</a:t>
            </a:r>
            <a:r>
              <a:rPr lang="ru-RU" sz="4000" b="1" dirty="0" smtClean="0">
                <a:solidFill>
                  <a:srgbClr val="FF0000"/>
                </a:solidFill>
              </a:rPr>
              <a:t>Умение читать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1000114"/>
            <a:ext cx="657229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Россия занимает в рейтинге PISA традиционные серединные места: </a:t>
            </a:r>
            <a:endParaRPr lang="ru-RU" sz="4000" b="1" dirty="0" smtClean="0"/>
          </a:p>
          <a:p>
            <a:r>
              <a:rPr lang="ru-RU" sz="4000" b="1" dirty="0" smtClean="0">
                <a:solidFill>
                  <a:srgbClr val="FF0000"/>
                </a:solidFill>
              </a:rPr>
              <a:t>30-37</a:t>
            </a:r>
            <a:r>
              <a:rPr lang="ru-RU" sz="4000" b="1" dirty="0" smtClean="0"/>
              <a:t> </a:t>
            </a:r>
            <a:r>
              <a:rPr lang="ru-RU" sz="4000" b="1" dirty="0" smtClean="0"/>
              <a:t>из </a:t>
            </a:r>
            <a:r>
              <a:rPr lang="ru-RU" sz="4000" b="1" dirty="0" smtClean="0">
                <a:solidFill>
                  <a:srgbClr val="FF0000"/>
                </a:solidFill>
              </a:rPr>
              <a:t>74.</a:t>
            </a:r>
            <a:r>
              <a:rPr lang="ru-RU" sz="4000" b="1" dirty="0" smtClean="0"/>
              <a:t>  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Читательская грамотность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8219256" cy="365531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Незнакомые слова</a:t>
            </a:r>
          </a:p>
          <a:p>
            <a:r>
              <a:rPr lang="ru-RU" sz="2800" b="1" dirty="0" smtClean="0"/>
              <a:t>Непривычный строй фраз</a:t>
            </a:r>
          </a:p>
          <a:p>
            <a:r>
              <a:rPr lang="ru-RU" sz="2800" b="1" dirty="0" smtClean="0"/>
              <a:t>Дети не готовы трудиться</a:t>
            </a:r>
          </a:p>
          <a:p>
            <a:r>
              <a:rPr lang="ru-RU" sz="2800" b="1" dirty="0" smtClean="0"/>
              <a:t>Неразвитость восприятия мира и чувств.</a:t>
            </a:r>
          </a:p>
          <a:p>
            <a:r>
              <a:rPr lang="ru-RU" sz="2800" b="1" dirty="0" smtClean="0"/>
              <a:t>Неумение  свободно обращаться с массивом текста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Читательская грамотность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131590"/>
            <a:ext cx="73888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Читательская грамотность – это «способность человека </a:t>
            </a:r>
            <a:r>
              <a:rPr lang="ru-RU" sz="2800" b="1" dirty="0" smtClean="0">
                <a:solidFill>
                  <a:srgbClr val="FF0000"/>
                </a:solidFill>
              </a:rPr>
              <a:t>понимать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и </a:t>
            </a:r>
            <a:r>
              <a:rPr lang="ru-RU" sz="2800" b="1" dirty="0" smtClean="0">
                <a:solidFill>
                  <a:srgbClr val="FF0000"/>
                </a:solidFill>
              </a:rPr>
              <a:t>использовать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тексты, </a:t>
            </a:r>
            <a:r>
              <a:rPr lang="ru-RU" sz="2800" b="1" dirty="0" smtClean="0">
                <a:solidFill>
                  <a:srgbClr val="FF0000"/>
                </a:solidFill>
              </a:rPr>
              <a:t>размышлять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о них и заниматься чтением для того, чтобы достигать своих целей, расширять свои знания и возможности, участвовать в социальной жизни» (определение PISA).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91264" cy="85725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Психологические механизмы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Быть внимательным к слову</a:t>
            </a:r>
          </a:p>
          <a:p>
            <a:r>
              <a:rPr lang="ru-RU" sz="2800" b="1" dirty="0" smtClean="0"/>
              <a:t>Уметь вступать в диалог с текстом</a:t>
            </a:r>
          </a:p>
          <a:p>
            <a:r>
              <a:rPr lang="ru-RU" sz="2800" b="1" dirty="0" smtClean="0"/>
              <a:t>Обладать активным воображением</a:t>
            </a:r>
          </a:p>
          <a:p>
            <a:r>
              <a:rPr lang="ru-RU" sz="2800" b="1" dirty="0" smtClean="0"/>
              <a:t>Уметь видеть в тексте три уровня информации: переходить с фактов и образов на язык мысли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493563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Работа с текстом</a:t>
            </a:r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5" name="Содержимое 4" descr="Рисунок3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843558"/>
            <a:ext cx="5992563" cy="40324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2193</TotalTime>
  <Words>321</Words>
  <Application>Microsoft Office PowerPoint</Application>
  <PresentationFormat>Экран (16:9)</PresentationFormat>
  <Paragraphs>84</Paragraphs>
  <Slides>21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1_Тема Office</vt:lpstr>
      <vt:lpstr>Эркер</vt:lpstr>
      <vt:lpstr>Педагогический совет</vt:lpstr>
      <vt:lpstr>       Функциональная грамотность      </vt:lpstr>
      <vt:lpstr>Функциональная грамотность</vt:lpstr>
      <vt:lpstr>Читательская грамотность</vt:lpstr>
      <vt:lpstr>Слайд 5</vt:lpstr>
      <vt:lpstr>Читательская грамотность</vt:lpstr>
      <vt:lpstr>Читательская грамотность</vt:lpstr>
      <vt:lpstr>Психологические механизмы</vt:lpstr>
      <vt:lpstr>Работа с текстом</vt:lpstr>
      <vt:lpstr>Сплошные тексты</vt:lpstr>
      <vt:lpstr>Сплошные тексты</vt:lpstr>
      <vt:lpstr>Несплошной текст</vt:lpstr>
      <vt:lpstr>Несплошные тексты</vt:lpstr>
      <vt:lpstr>Несплошные тексты</vt:lpstr>
      <vt:lpstr>Работа с текстом</vt:lpstr>
      <vt:lpstr>Смысловое чтение</vt:lpstr>
      <vt:lpstr>Смысловое чтение</vt:lpstr>
      <vt:lpstr>Стратегии смыслового чтения</vt:lpstr>
      <vt:lpstr>Стратегии работы с текстом</vt:lpstr>
      <vt:lpstr>     Муниципальная инновационная площадка  «Формирование читательской грамотности на основе развития навыков смыслового чтения»  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Ендресяк</cp:lastModifiedBy>
  <cp:revision>167</cp:revision>
  <dcterms:created xsi:type="dcterms:W3CDTF">2020-04-01T16:06:13Z</dcterms:created>
  <dcterms:modified xsi:type="dcterms:W3CDTF">2022-01-22T09:36:37Z</dcterms:modified>
</cp:coreProperties>
</file>