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31" r:id="rId3"/>
    <p:sldId id="317" r:id="rId4"/>
    <p:sldId id="318" r:id="rId5"/>
    <p:sldId id="260" r:id="rId6"/>
    <p:sldId id="256" r:id="rId7"/>
    <p:sldId id="259" r:id="rId8"/>
    <p:sldId id="258" r:id="rId9"/>
    <p:sldId id="257" r:id="rId10"/>
    <p:sldId id="261" r:id="rId11"/>
    <p:sldId id="350" r:id="rId12"/>
    <p:sldId id="351" r:id="rId13"/>
    <p:sldId id="349" r:id="rId14"/>
    <p:sldId id="357" r:id="rId15"/>
    <p:sldId id="312" r:id="rId16"/>
    <p:sldId id="352" r:id="rId17"/>
    <p:sldId id="327" r:id="rId18"/>
    <p:sldId id="355" r:id="rId19"/>
    <p:sldId id="356" r:id="rId20"/>
    <p:sldId id="328" r:id="rId21"/>
    <p:sldId id="313" r:id="rId22"/>
    <p:sldId id="329" r:id="rId23"/>
    <p:sldId id="268" r:id="rId24"/>
    <p:sldId id="333" r:id="rId25"/>
    <p:sldId id="296" r:id="rId26"/>
    <p:sldId id="339" r:id="rId27"/>
    <p:sldId id="358" r:id="rId28"/>
    <p:sldId id="326" r:id="rId29"/>
    <p:sldId id="330" r:id="rId30"/>
    <p:sldId id="332" r:id="rId31"/>
    <p:sldId id="311" r:id="rId32"/>
    <p:sldId id="341" r:id="rId33"/>
    <p:sldId id="343" r:id="rId34"/>
    <p:sldId id="344" r:id="rId35"/>
    <p:sldId id="345" r:id="rId36"/>
    <p:sldId id="34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40C"/>
    <a:srgbClr val="FF99FF"/>
    <a:srgbClr val="FF3399"/>
    <a:srgbClr val="9966FF"/>
    <a:srgbClr val="CCECFF"/>
    <a:srgbClr val="CC99FF"/>
    <a:srgbClr val="CCCC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4" autoAdjust="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5045-1CB8-4502-A70E-721B59F5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BDB78-5C20-4C56-8EEF-68AD0609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F481-AC8B-411A-81C2-838132318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47C2-5DFA-4939-8B10-8CFCADC7A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3EB1-912D-4C49-945D-B55D86EEF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BEB-4A41-46B1-842A-530C93805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6DB5-3373-4BE1-9705-0B9B07986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686A-E8CB-494F-8E1F-7848BAA09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8123-5BBD-473C-9B97-BDE826AC3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3B19-B54F-4D56-B4E3-A6514A63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7CD8-E522-4BCC-8915-34C6DFB03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4928A9-5B5D-4889-9877-5B1D85AB0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18" Type="http://schemas.openxmlformats.org/officeDocument/2006/relationships/image" Target="../media/image6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jpe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luzz.ru/wp-content/uploads/2008/01/monsterbikethumb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luzz.ru/wp-content/uploads/2008/02/chocolatef1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luzz.ru/wp-content/uploads/2007/11/artcar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luzz.ru/wp-content/uploads/2007/11/biggest_motorcycl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trade2win.com/boards/attachments/forex-strategies-systems/111528d1299659934-3-ducks-trading-system-wait-see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57895"/>
          <a:stretch>
            <a:fillRect/>
          </a:stretch>
        </p:blipFill>
        <p:spPr bwMode="auto">
          <a:xfrm>
            <a:off x="609600" y="1143000"/>
            <a:ext cx="3276600" cy="49788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676400"/>
            <a:ext cx="3236784" cy="92333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4419600"/>
            <a:ext cx="3254930" cy="92333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3048000"/>
            <a:ext cx="2991525" cy="923330"/>
          </a:xfrm>
          <a:prstGeom prst="rect">
            <a:avLst/>
          </a:prstGeom>
          <a:noFill/>
          <a:effectLst>
            <a:glow rad="101600">
              <a:srgbClr val="FF6600">
                <a:alpha val="60000"/>
              </a:srgbClr>
            </a:glo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152400"/>
            <a:ext cx="44919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по ПДД</a:t>
            </a:r>
          </a:p>
        </p:txBody>
      </p:sp>
      <p:pic>
        <p:nvPicPr>
          <p:cNvPr id="2055" name="Picture 7" descr="http://krasnova.ucoz.com/uroki/vovk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43800" y="152400"/>
            <a:ext cx="1297457" cy="16478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CC"/>
            </a:gs>
            <a:gs pos="100000">
              <a:srgbClr val="FF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3058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Блез Паскаль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34290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Альберт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Энштейн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43434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dirty="0"/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Михаил Ломоносов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257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</a:rPr>
              <a:t> 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Леонардо да Винчи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Кому из ниже перечисленных ученых удалось создать проект велосипеда, танка и вертолета : </a:t>
            </a:r>
          </a:p>
        </p:txBody>
      </p:sp>
      <p:pic>
        <p:nvPicPr>
          <p:cNvPr id="9225" name="Picture 9" descr="no1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90800"/>
            <a:ext cx="3143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no12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31242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1074712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648200"/>
            <a:ext cx="3276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http://europe-today.ru/media/2012/01/article-0-084DA320000005DC-242_306x423.jpg"/>
          <p:cNvPicPr>
            <a:picLocks noChangeAspect="1" noChangeArrowheads="1"/>
          </p:cNvPicPr>
          <p:nvPr/>
        </p:nvPicPr>
        <p:blipFill>
          <a:blip r:embed="rId5" cstate="print"/>
          <a:srcRect b="9219"/>
          <a:stretch>
            <a:fillRect/>
          </a:stretch>
        </p:blipFill>
        <p:spPr bwMode="auto">
          <a:xfrm>
            <a:off x="1371600" y="403225"/>
            <a:ext cx="32004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95400" y="3810000"/>
            <a:ext cx="3313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Леонардо Да Винчи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18" grpId="1" build="p"/>
      <p:bldP spid="9219" grpId="0" autoUpdateAnimBg="0"/>
      <p:bldP spid="9219" grpId="1"/>
      <p:bldP spid="9220" grpId="0" autoUpdateAnimBg="0"/>
      <p:bldP spid="9220" grpId="1"/>
      <p:bldP spid="9221" grpId="0" autoUpdateAnimBg="0"/>
      <p:bldP spid="9221" grpId="1"/>
      <p:bldP spid="92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B6BCF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3058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колесница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34290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карета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4343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dirty="0"/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автомобиль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5257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dirty="0">
                <a:solidFill>
                  <a:srgbClr val="0000FF"/>
                </a:solidFill>
              </a:rPr>
              <a:t> 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омнибус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915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Когда человек в Египте приручил лошадей и заменил ими медлительных быков, тогда родился первый пассажирский экипаж. Как он назывался? </a:t>
            </a:r>
          </a:p>
        </p:txBody>
      </p:sp>
      <p:pic>
        <p:nvPicPr>
          <p:cNvPr id="54274" name="Picture 2" descr="Ancient Egyptian Chari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133600"/>
            <a:ext cx="50688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18" grpId="1" build="p"/>
      <p:bldP spid="9219" grpId="0" autoUpdateAnimBg="0"/>
      <p:bldP spid="9219" grpId="1"/>
      <p:bldP spid="9220" grpId="0" autoUpdateAnimBg="0"/>
      <p:bldP spid="9220" grpId="1"/>
      <p:bldP spid="9221" grpId="0" autoUpdateAnimBg="0"/>
      <p:bldP spid="9221" grpId="1"/>
      <p:bldP spid="92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100000">
              <a:srgbClr val="7575D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физик Паскаль, живший в 17 веке, предложил новый вид больших многоместных экипажей. Как они назывались?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2133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колесница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" y="3048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карета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600" y="38862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автомобиль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4800" y="47244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омнибус</a:t>
            </a:r>
          </a:p>
        </p:txBody>
      </p:sp>
      <p:pic>
        <p:nvPicPr>
          <p:cNvPr id="68610" name="Picture 2" descr="http://www.reasons.org/Media/Default/ImageCache/559x400-FitWidth/Images/pascal-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3400" y="1752600"/>
            <a:ext cx="2286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Виктор Старков УОЛ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5200" y="20574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124" grpId="0"/>
      <p:bldP spid="5124" grpId="1"/>
      <p:bldP spid="5125" grpId="0"/>
      <p:bldP spid="5125" grpId="1"/>
      <p:bldP spid="5126" grpId="0"/>
      <p:bldP spid="5126" grpId="1"/>
      <p:bldP spid="5127" grpId="0"/>
      <p:bldP spid="51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66FF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3058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колесница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34290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карета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4343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автомобиль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257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омнибус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1891 году по одной из улиц Одессы, пыхтя и громыхая, двигался необычный экипаж, который вызвал всеобщее смятении и изумление. Пешеходы в испуге жались к стенам домов. По внешнему виду экипаж почти совсем не отличался от обыкновенной коляски. Что это было?</a:t>
            </a:r>
          </a:p>
        </p:txBody>
      </p:sp>
      <p:pic>
        <p:nvPicPr>
          <p:cNvPr id="55298" name="Picture 2" descr="Первое ограбление на автомобиле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886200" y="2438400"/>
            <a:ext cx="51054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18" grpId="1" build="p"/>
      <p:bldP spid="9219" grpId="0" autoUpdateAnimBg="0"/>
      <p:bldP spid="9219" grpId="1"/>
      <p:bldP spid="9220" grpId="0" autoUpdateAnimBg="0"/>
      <p:bldP spid="9220" grpId="1"/>
      <p:bldP spid="9221" grpId="0" autoUpdateAnimBg="0"/>
      <p:bldP spid="9221" grpId="1"/>
      <p:bldP spid="92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66FF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3058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низко летающие голуби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31242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напуганные пешеходы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4114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гвозди и другой металлический мусор, легко прокалывающий шины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5626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собаки и кошки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Когда автомобили только начинали колесить по дорогам, самой большой проблемой и опасностью для водителей были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amsrus.ru/wp-content/uploads/2014/09/Konnyie-e%60kipazhi-v-Mosk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"/>
            <a:ext cx="6858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3400" y="5105400"/>
            <a:ext cx="8610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Источником этого мусора были отвалившиеся подковы лошадей.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18" grpId="1" build="p"/>
      <p:bldP spid="9219" grpId="0" autoUpdateAnimBg="0"/>
      <p:bldP spid="9219" grpId="1"/>
      <p:bldP spid="9220" grpId="0" autoUpdateAnimBg="0"/>
      <p:bldP spid="9220" grpId="1"/>
      <p:bldP spid="9221" grpId="0" autoUpdateAnimBg="0"/>
      <p:bldP spid="9221" grpId="1"/>
      <p:bldP spid="9222" grpId="0" autoUpdateAnimBg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7643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" y="228600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Укажите номера тех пешеходов, которые нарушают Правила дорожного движения.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143250" y="16430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286250" y="23574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715000" y="20716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715250" y="26431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428750" y="2000250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2357438" y="35718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572000" y="42862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6600" y="320040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Verdana" pitchFamily="34" charset="0"/>
              </a:rPr>
              <a:t>1, 4, 6, 7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L:\52689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32" y="0"/>
            <a:ext cx="91692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idroribaki.com.ua/images/uploads/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0"/>
            <a:ext cx="77106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Знатоки автомобилей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7" name="Picture 29" descr="http://media.nj.com/shop_impact/photo/921905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029200"/>
            <a:ext cx="19431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autoportal.ua/img/inf/analytics/subaru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25050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rielter34.ru/avto34/uploads/images/tb/110_f_6_403_1301737170hzgiau669z.jpg"/>
          <p:cNvPicPr>
            <a:picLocks noChangeAspect="1" noChangeArrowheads="1"/>
          </p:cNvPicPr>
          <p:nvPr/>
        </p:nvPicPr>
        <p:blipFill>
          <a:blip r:embed="rId4" cstate="print"/>
          <a:srcRect l="11200" t="33333" r="10400" b="29333"/>
          <a:stretch>
            <a:fillRect/>
          </a:stretch>
        </p:blipFill>
        <p:spPr bwMode="auto">
          <a:xfrm>
            <a:off x="3124200" y="609600"/>
            <a:ext cx="2819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www.prlog.org/10966549-nevada-lexus.jpg"/>
          <p:cNvPicPr>
            <a:picLocks noChangeAspect="1" noChangeArrowheads="1"/>
          </p:cNvPicPr>
          <p:nvPr/>
        </p:nvPicPr>
        <p:blipFill>
          <a:blip r:embed="rId5" cstate="print"/>
          <a:srcRect l="18073" r="18073" b="28133"/>
          <a:stretch>
            <a:fillRect/>
          </a:stretch>
        </p:blipFill>
        <p:spPr bwMode="auto">
          <a:xfrm>
            <a:off x="4953000" y="4953000"/>
            <a:ext cx="2047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http://www.adme.ru/files/news/part_20/202955/ferrari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098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http://www.famousfoto.com/tin-signs/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800600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http://is.auto.ru/news/images/5d/320x240/5ddfafb9.jpg"/>
          <p:cNvPicPr>
            <a:picLocks noChangeAspect="1" noChangeArrowheads="1"/>
          </p:cNvPicPr>
          <p:nvPr/>
        </p:nvPicPr>
        <p:blipFill>
          <a:blip r:embed="rId8" cstate="print"/>
          <a:srcRect l="10001" r="7500" b="46667"/>
          <a:stretch>
            <a:fillRect/>
          </a:stretch>
        </p:blipFill>
        <p:spPr bwMode="auto">
          <a:xfrm>
            <a:off x="6172200" y="609600"/>
            <a:ext cx="274796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8" descr="http://www.sellstar.fi/images/products/5361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876800"/>
            <a:ext cx="21494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0" descr="http://dlm1.meta.ua/pic/0/32/100/KJg0Yt5dIQ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2209800"/>
            <a:ext cx="29813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http://www.velocityjournal.com/images/logos/lamborghini.jpg"/>
          <p:cNvPicPr>
            <a:picLocks noChangeAspect="1" noChangeArrowheads="1"/>
          </p:cNvPicPr>
          <p:nvPr/>
        </p:nvPicPr>
        <p:blipFill>
          <a:blip r:embed="rId11" cstate="print"/>
          <a:srcRect t="17817"/>
          <a:stretch>
            <a:fillRect/>
          </a:stretch>
        </p:blipFill>
        <p:spPr bwMode="auto">
          <a:xfrm>
            <a:off x="304800" y="2133600"/>
            <a:ext cx="2368602" cy="21850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95400" y="0"/>
            <a:ext cx="533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34000" y="32766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10400" y="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3600" y="3352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1000" y="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600" y="5934670"/>
            <a:ext cx="49778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593467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05800" y="32766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91200" y="593467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20000" y="593467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7423" name="Picture 15" descr="http://cache.zr.ru/wpfiles/uploads/2011/03/201103151641_no_copyright_z_333-575x431.jpg"/>
          <p:cNvPicPr>
            <a:picLocks noChangeAspect="1" noChangeArrowheads="1"/>
          </p:cNvPicPr>
          <p:nvPr/>
        </p:nvPicPr>
        <p:blipFill>
          <a:blip r:embed="rId12" cstate="print"/>
          <a:srcRect l="15305" t="61137" r="13739" b="18445"/>
          <a:stretch>
            <a:fillRect/>
          </a:stretch>
        </p:blipFill>
        <p:spPr bwMode="auto">
          <a:xfrm>
            <a:off x="1752600" y="228600"/>
            <a:ext cx="14970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http://www.ast-pirkowski.de/images/audi.jpg"/>
          <p:cNvPicPr>
            <a:picLocks noChangeAspect="1" noChangeArrowheads="1"/>
          </p:cNvPicPr>
          <p:nvPr/>
        </p:nvPicPr>
        <p:blipFill>
          <a:blip r:embed="rId13" cstate="print"/>
          <a:srcRect l="10556" t="58665" r="14778" b="14667"/>
          <a:stretch>
            <a:fillRect/>
          </a:stretch>
        </p:blipFill>
        <p:spPr bwMode="auto">
          <a:xfrm>
            <a:off x="4724400" y="152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http://upload.wikimedia.org/wikipedia/ru/thumb/1/15/Lada_logo.svg/250px-Lada_logo.svg.png"/>
          <p:cNvPicPr>
            <a:picLocks noChangeAspect="1" noChangeArrowheads="1"/>
          </p:cNvPicPr>
          <p:nvPr/>
        </p:nvPicPr>
        <p:blipFill>
          <a:blip r:embed="rId14" cstate="print"/>
          <a:srcRect t="59091"/>
          <a:stretch>
            <a:fillRect/>
          </a:stretch>
        </p:blipFill>
        <p:spPr bwMode="auto">
          <a:xfrm>
            <a:off x="7620000" y="228600"/>
            <a:ext cx="1371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http://1000logos.free.fr/L/Lamborghini_logo.gif"/>
          <p:cNvPicPr>
            <a:picLocks noChangeAspect="1" noChangeArrowheads="1"/>
          </p:cNvPicPr>
          <p:nvPr/>
        </p:nvPicPr>
        <p:blipFill>
          <a:blip r:embed="rId15" cstate="print"/>
          <a:srcRect t="59813"/>
          <a:stretch>
            <a:fillRect/>
          </a:stretch>
        </p:blipFill>
        <p:spPr bwMode="auto">
          <a:xfrm>
            <a:off x="381000" y="4267200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http://torneiopeugeot.files.wordpress.com/2011/05/nova-imagem.jpg?w=640&amp;h=486"/>
          <p:cNvPicPr>
            <a:picLocks noChangeAspect="1" noChangeArrowheads="1"/>
          </p:cNvPicPr>
          <p:nvPr/>
        </p:nvPicPr>
        <p:blipFill>
          <a:blip r:embed="rId16" cstate="print"/>
          <a:srcRect l="7895" t="69678" r="7895" b="6065"/>
          <a:stretch>
            <a:fillRect/>
          </a:stretch>
        </p:blipFill>
        <p:spPr bwMode="auto">
          <a:xfrm>
            <a:off x="3429000" y="4267200"/>
            <a:ext cx="1981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5" descr="http://givchik.taba.ru/image/show_original/23467/image.jpg"/>
          <p:cNvPicPr>
            <a:picLocks noChangeAspect="1" noChangeArrowheads="1"/>
          </p:cNvPicPr>
          <p:nvPr/>
        </p:nvPicPr>
        <p:blipFill>
          <a:blip r:embed="rId17" cstate="print"/>
          <a:srcRect l="22501" t="70000" r="22501" b="18333"/>
          <a:stretch>
            <a:fillRect/>
          </a:stretch>
        </p:blipFill>
        <p:spPr bwMode="auto">
          <a:xfrm>
            <a:off x="6858000" y="4191000"/>
            <a:ext cx="15240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7" descr="http://pic.autoscout24.net/vc/logos-small/suzuki.jpg"/>
          <p:cNvPicPr>
            <a:picLocks noChangeAspect="1" noChangeArrowheads="1"/>
          </p:cNvPicPr>
          <p:nvPr/>
        </p:nvPicPr>
        <p:blipFill>
          <a:blip r:embed="rId18" cstate="print"/>
          <a:srcRect t="69565"/>
          <a:stretch>
            <a:fillRect/>
          </a:stretch>
        </p:blipFill>
        <p:spPr bwMode="auto">
          <a:xfrm>
            <a:off x="457200" y="6524625"/>
            <a:ext cx="1581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1" descr="http://fr.academic.ru/pictures/frwiki/72/Honda.Logo.jpg"/>
          <p:cNvPicPr>
            <a:picLocks noChangeAspect="1" noChangeArrowheads="1"/>
          </p:cNvPicPr>
          <p:nvPr/>
        </p:nvPicPr>
        <p:blipFill>
          <a:blip r:embed="rId19" cstate="print"/>
          <a:srcRect t="68571"/>
          <a:stretch>
            <a:fillRect/>
          </a:stretch>
        </p:blipFill>
        <p:spPr bwMode="auto">
          <a:xfrm>
            <a:off x="2667000" y="6454775"/>
            <a:ext cx="1924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33" descr="http://thebumperstore.webs.com/th_lexus-logo.jpg"/>
          <p:cNvPicPr>
            <a:picLocks noChangeAspect="1" noChangeArrowheads="1"/>
          </p:cNvPicPr>
          <p:nvPr/>
        </p:nvPicPr>
        <p:blipFill>
          <a:blip r:embed="rId20" cstate="print"/>
          <a:srcRect t="60216"/>
          <a:stretch>
            <a:fillRect/>
          </a:stretch>
        </p:blipFill>
        <p:spPr bwMode="auto">
          <a:xfrm>
            <a:off x="5105400" y="6505575"/>
            <a:ext cx="1514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35" descr="http://autotesty.net.pl/testy/historia_marki/vw_1_min.jpg"/>
          <p:cNvPicPr>
            <a:picLocks noChangeAspect="1" noChangeArrowheads="1"/>
          </p:cNvPicPr>
          <p:nvPr/>
        </p:nvPicPr>
        <p:blipFill>
          <a:blip r:embed="rId21" cstate="print"/>
          <a:srcRect t="67606"/>
          <a:stretch>
            <a:fillRect/>
          </a:stretch>
        </p:blipFill>
        <p:spPr bwMode="auto">
          <a:xfrm>
            <a:off x="7239000" y="6456363"/>
            <a:ext cx="16383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2" descr="http://fs.nashaucheba.ru/tw_files2/urls_3/1309/d-1308604/img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.novo-sibirsk.ru/upload/media/media127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770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Город, в котором с тобой мы живем,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по праву сравнить с букварем.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улиц, тропинок, дорог -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дает постоянно урок.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она, азбука, над головой – 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развешаны над мостовой.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Азбуку улиц помни всегда,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 тобой не случилась беда.</a:t>
            </a:r>
          </a:p>
          <a:p>
            <a:pPr>
              <a:defRPr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www.marttoys.ru/catalogue/klein/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81976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Знатоки дорожных знаков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7" name="Picture 23" descr="http://law.rufox.ru/images/8092/AD62CCB5EB2B760C527E7EC457ECDE6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http://dic.academic.ru/pictures/wiki/files/49/1.15_%28Road_sign%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524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uaprom-image.s3.amazonaws.com/152029_w640_h640_3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images02.olx.ru/ui/11/46/93/1306766963_211144393_1--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52400"/>
            <a:ext cx="1527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classic-lada.ucoz.ru/_ph/44/2/995906524.gif"/>
          <p:cNvPicPr>
            <a:picLocks noChangeAspect="1" noChangeArrowheads="1"/>
          </p:cNvPicPr>
          <p:nvPr/>
        </p:nvPicPr>
        <p:blipFill>
          <a:blip r:embed="rId6" cstate="print"/>
          <a:srcRect b="12437"/>
          <a:stretch>
            <a:fillRect/>
          </a:stretch>
        </p:blipFill>
        <p:spPr bwMode="auto">
          <a:xfrm>
            <a:off x="5486400" y="152400"/>
            <a:ext cx="120173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http://s4.images.drive2.ru/user.blog.photos/x5/0400/000/000/0d2/808/88ce2a429eaf368a-ma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905000"/>
            <a:ext cx="15398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http://uaprom-image.s3.amazonaws.com/162899_w640_h640_613.gif"/>
          <p:cNvPicPr>
            <a:picLocks noChangeAspect="1" noChangeArrowheads="1"/>
          </p:cNvPicPr>
          <p:nvPr/>
        </p:nvPicPr>
        <p:blipFill>
          <a:blip r:embed="rId8" cstate="print"/>
          <a:srcRect b="27592"/>
          <a:stretch>
            <a:fillRect/>
          </a:stretch>
        </p:blipFill>
        <p:spPr bwMode="auto">
          <a:xfrm>
            <a:off x="2057400" y="1981200"/>
            <a:ext cx="12192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4" descr="http://www.vizteh.ru/upload/information_system_18/3/4/0/item_340/information_items_3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981200"/>
            <a:ext cx="14478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6" descr="http://www.gorodnews.ru/gorod/img/thumb.php?id=2548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 b="7359"/>
          <a:stretch>
            <a:fillRect/>
          </a:stretch>
        </p:blipFill>
        <p:spPr bwMode="auto">
          <a:xfrm>
            <a:off x="6934200" y="152400"/>
            <a:ext cx="1512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8" descr="http://img.galya.ru/galya.ru/Pictures/catalog_diary/2010/11/12/t4_221057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3509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0" descr="http://uaprom-image.s3.amazonaws.com/152113_w640_h640_335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3810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4" descr="http://www.sevastopol.su/images/news/20370_2361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1981200"/>
            <a:ext cx="15684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8" descr="http://www.ustltd.com/img/katalog/33/56_4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8800" y="1905000"/>
            <a:ext cx="990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30" descr="http://uaprom-image.s3.amazonaws.com/528909_w200_h200_2.3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38800" y="396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32" descr="http://uaprom-image.s3.amazonaws.com/5216259_w200_h200_125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3962400"/>
            <a:ext cx="14589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34" descr="http://www.derev-grad.ru/stroitelstvo/obespechenie-bezopasnosti-v-hozyaistvennoi-deyatelnosti/inye-voprosy-bezopasnosti/img209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5432425"/>
            <a:ext cx="1371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36" descr="http://static.ngs.ru/news/preview/5a8396c36e0f0fc4a8e05454a9e98a8300f07bad_329.jpg"/>
          <p:cNvPicPr>
            <a:picLocks noChangeAspect="1" noChangeArrowheads="1"/>
          </p:cNvPicPr>
          <p:nvPr/>
        </p:nvPicPr>
        <p:blipFill>
          <a:blip r:embed="rId18" cstate="print"/>
          <a:srcRect b="20506"/>
          <a:stretch>
            <a:fillRect/>
          </a:stretch>
        </p:blipFill>
        <p:spPr bwMode="auto">
          <a:xfrm>
            <a:off x="2590800" y="5334000"/>
            <a:ext cx="1071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38" descr="http://www.schilderhandel.com/media/catalog/product/cache/1/small_image/135x/9df78eab33525d08d6e5fb8d27136e95/v/e/verkehrsschild-nach-stvo-nr-112-unebene-fahrbah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43400" y="54102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40" descr="http://upload.wikimedia.org/wikipedia/commons/thumb/b/b5/1.20.1_%28Road_sign%29.gif/120px-1.20.1_%28Road_sign%29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77000" y="5410200"/>
            <a:ext cx="1379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105400" y="914400"/>
            <a:ext cx="5341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2800" y="9144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52600" y="9144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9144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05800" y="914400"/>
            <a:ext cx="610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2400" y="2743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28800" y="2743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29000" y="2743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34000" y="2743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01000" y="26670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2400" y="4419600"/>
            <a:ext cx="915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52600" y="44196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76600" y="4343400"/>
            <a:ext cx="9905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57800" y="43434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189893" y="43434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43000" y="593467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52800" y="593467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34000" y="593467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96200" y="57150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lbibruk.com/wp-content/uploads/2011/07/0c6c833e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295400"/>
            <a:ext cx="55552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Верно-Неверно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66800" y="53340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8. Запрещается ездить парами по ширине дороги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066800" y="5334000"/>
            <a:ext cx="6400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Запрещается ездить парами по ширине дороги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066800" y="48006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7. Ездить на велосипеде разрешено лицам с 14 лет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066800" y="48006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7. Ездить на велосипеде разрешено лицам с 14 лет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066800" y="4800600"/>
            <a:ext cx="6400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Ездить на велосипеде разрешено лицам с 14 лет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66800" y="42672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6. Запрещается ездить без звукового сигнала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066800" y="4267200"/>
            <a:ext cx="6400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Запрещается ездить без звукового сигнала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66800" y="37338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Разрешается ездить по дороге без световых приборов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066800" y="37338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Разрешается ездить по дороге без световых приборов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066800" y="3733800"/>
            <a:ext cx="64008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Разрешается ездить по дороге без световых приборов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66800" y="32004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Запрещается перевозить пассажиров старше 7 лет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066800" y="3200400"/>
            <a:ext cx="6400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Запрещается перевозить пассажиров старше 7 лет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26670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3.Разрешается ездить, не держась за руль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066800" y="2667000"/>
            <a:ext cx="64008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Разрешается ездить, не держась за руль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правильные пункты</a:t>
            </a:r>
            <a:endParaRPr lang="ru-RU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6719888" cy="36988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1. Запрещается ездить на велосипеде с неисправным рулем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2057400"/>
            <a:ext cx="6400800" cy="3667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2.Разрешается ездить по тротуарам</a:t>
            </a:r>
          </a:p>
        </p:txBody>
      </p:sp>
      <p:sp>
        <p:nvSpPr>
          <p:cNvPr id="13331" name="Rectangle 12"/>
          <p:cNvSpPr>
            <a:spLocks noChangeArrowheads="1"/>
          </p:cNvSpPr>
          <p:nvPr/>
        </p:nvSpPr>
        <p:spPr bwMode="auto">
          <a:xfrm>
            <a:off x="304800" y="6019800"/>
            <a:ext cx="2286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</a:t>
            </a:r>
          </a:p>
        </p:txBody>
      </p:sp>
      <p:sp>
        <p:nvSpPr>
          <p:cNvPr id="13332" name="Rectangle 14"/>
          <p:cNvSpPr>
            <a:spLocks noChangeArrowheads="1"/>
          </p:cNvSpPr>
          <p:nvPr/>
        </p:nvSpPr>
        <p:spPr bwMode="auto">
          <a:xfrm>
            <a:off x="6629400" y="6019800"/>
            <a:ext cx="2286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066800" y="1600200"/>
            <a:ext cx="67056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1.Запрещается ездить на велосипеде с неисправным рулем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066800" y="2057400"/>
            <a:ext cx="64008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Разрешается ездить по тротуарам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408" grpId="0" animBg="1"/>
      <p:bldP spid="16394" grpId="0" animBg="1"/>
      <p:bldP spid="16406" grpId="0" animBg="1"/>
      <p:bldP spid="16407" grpId="0" animBg="1"/>
      <p:bldP spid="16393" grpId="0" animBg="1"/>
      <p:bldP spid="16405" grpId="0" animBg="1"/>
      <p:bldP spid="16392" grpId="0" animBg="1"/>
      <p:bldP spid="16403" grpId="0" animBg="1"/>
      <p:bldP spid="16404" grpId="0" animBg="1"/>
      <p:bldP spid="16391" grpId="0" animBg="1"/>
      <p:bldP spid="16402" grpId="0" animBg="1"/>
      <p:bldP spid="16390" grpId="0" animBg="1"/>
      <p:bldP spid="16401" grpId="0" animBg="1"/>
      <p:bldP spid="16386" grpId="0"/>
      <p:bldP spid="16388" grpId="0" animBg="1"/>
      <p:bldP spid="16389" grpId="0" animBg="1"/>
      <p:bldP spid="16399" grpId="0" animBg="1"/>
      <p:bldP spid="164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2" descr="http://img.mota.ru/upload/wallpapers/2011/08/10/09/05/27095/mota_ru_1081017-1152x86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4669" b="4021"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9200" y="-152400"/>
            <a:ext cx="67398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капитанов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B3B3B"/>
            </a:gs>
            <a:gs pos="50000">
              <a:schemeClr val="bg2"/>
            </a:gs>
            <a:gs pos="100000">
              <a:srgbClr val="3B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9436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50000">
                      <a:srgbClr val="FF6600"/>
                    </a:gs>
                    <a:gs pos="100000">
                      <a:srgbClr val="520402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Супер Игра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876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   В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Майами запрещена езда на велосипедах, не оборудованных звуковым сигналом, однако использование звуковых сигналов велосипедистами запрещено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Верите ли вы, что: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295400" y="3657600"/>
            <a:ext cx="1828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04800" y="16764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Индиане существует лимит скорости для автомобилей без водителя -- 60 миль/ч 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295400" y="3657600"/>
            <a:ext cx="1828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04800" y="17526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Испании принято при покупке нового автомобиля разбивать о его кузов бокал с шампанским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6858000" y="3657600"/>
            <a:ext cx="1828800" cy="23622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457200" y="17526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Англии и США дурным знаком считается зеленый цвет автомобиля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1295400" y="3657600"/>
            <a:ext cx="1828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52400" y="19050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Свидетельства о постройке самого первого корабля изложены в Библии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295400" y="3657600"/>
            <a:ext cx="1828800" cy="2362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pic>
        <p:nvPicPr>
          <p:cNvPr id="45077" name="Picture 21" descr="411cdccbf3d7c00aba83e0d83210d1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3400" y="1600200"/>
            <a:ext cx="8610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одного немецкого города, впечатлённые вождением мотоцикла медведицей из русского цирка по имени Девочка, выдали ей настоящие водительские права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295400" y="3657600"/>
            <a:ext cx="1828800" cy="2362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1752600"/>
            <a:ext cx="8763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Американец Уильям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Фелпс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разработавший первые правила дорожного движения, никогда не водил автомобиль сам</a:t>
            </a:r>
          </a:p>
        </p:txBody>
      </p:sp>
      <p:pic>
        <p:nvPicPr>
          <p:cNvPr id="32786" name="Picture 18" descr="Doctrine and Covenants Student Manual Section 55 W.W. Phelps Is Called and Cho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17700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19200" y="3657600"/>
            <a:ext cx="1905000" cy="2362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9600" y="1752600"/>
            <a:ext cx="81534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немецком городе Дрездене есть светофор, который непрерывно горит красным с 1987 года 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219200" y="3657600"/>
            <a:ext cx="1905000" cy="2362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2" grpId="0"/>
      <p:bldP spid="45062" grpId="1"/>
      <p:bldP spid="45063" grpId="0" animBg="1"/>
      <p:bldP spid="45066" grpId="0" animBg="1"/>
      <p:bldP spid="45066" grpId="1" animBg="1"/>
      <p:bldP spid="45069" grpId="0"/>
      <p:bldP spid="45069" grpId="1"/>
      <p:bldP spid="45070" grpId="0" animBg="1"/>
      <p:bldP spid="45070" grpId="1" animBg="1"/>
      <p:bldP spid="45071" grpId="0"/>
      <p:bldP spid="45071" grpId="1"/>
      <p:bldP spid="45072" grpId="0" animBg="1"/>
      <p:bldP spid="45072" grpId="1" animBg="1"/>
      <p:bldP spid="45073" grpId="0"/>
      <p:bldP spid="45073" grpId="1"/>
      <p:bldP spid="45074" grpId="0" animBg="1"/>
      <p:bldP spid="45074" grpId="1" animBg="1"/>
      <p:bldP spid="45075" grpId="0"/>
      <p:bldP spid="45075" grpId="1"/>
      <p:bldP spid="45076" grpId="0" animBg="1"/>
      <p:bldP spid="45076" grpId="1" animBg="1"/>
      <p:bldP spid="15" grpId="0"/>
      <p:bldP spid="15" grpId="1"/>
      <p:bldP spid="17" grpId="0" animBg="1"/>
      <p:bldP spid="17" grpId="1" animBg="1"/>
      <p:bldP spid="18" grpId="0"/>
      <p:bldP spid="18" grpId="1"/>
      <p:bldP spid="21" grpId="0" animBg="1"/>
      <p:bldP spid="21" grpId="1" animBg="1"/>
      <p:bldP spid="23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http://www.zastavki.com/pictures/1440x900/2008/Drawn_wallpapers_Artist_s_Palette_01107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3" name="Picture 3" descr="L:\hello_html_m1931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8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5408/cadi-1986.422/0_7bd60_1f4cfabf_XL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62000" y="228600"/>
            <a:ext cx="4633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33800" y="228600"/>
            <a:ext cx="503496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Оказание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первой помощи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2" descr="http://i019.radikal.ru/1108/30/023d04b7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5562600"/>
            <a:ext cx="792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 итогов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megamults.ru/_fr/1/834905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581" t="1085" r="2290" b="52238"/>
          <a:stretch>
            <a:fillRect/>
          </a:stretch>
        </p:blipFill>
        <p:spPr bwMode="auto">
          <a:xfrm>
            <a:off x="1371600" y="1447800"/>
            <a:ext cx="62690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304800"/>
            <a:ext cx="81819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Представление команд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5715000"/>
            <a:ext cx="2953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Визитка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http://www.dshigarmoniya72.ru/uploads/f1/s/35/528/image/1248/230/medium_1278134237_1263974397_1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aplodismenti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57175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00FF00"/>
                </a:solidFill>
                <a:latin typeface="Verdana" pitchFamily="34" charset="0"/>
              </a:rPr>
              <a:t>Молодцы !!!</a:t>
            </a:r>
            <a:r>
              <a:rPr lang="ru-RU" sz="8800" b="1" i="1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2772" name="Picture 15" descr="HAPPY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105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Невероятные творения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28600" y="1066800"/>
            <a:ext cx="876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</a:t>
            </a:r>
            <a:r>
              <a:rPr lang="ru-RU" sz="2000"/>
              <a:t>Михаэль Арндт (Michael Arndt) затратил 6 лет, 956 000 спичек и 1686 тюбиков клея на создание полноразмерной реплики болида McLaren 4/14 F1. Машина обошлась Михаэлю в 6000 евро.</a:t>
            </a:r>
          </a:p>
          <a:p>
            <a:r>
              <a:rPr lang="ru-RU" sz="2000"/>
              <a:t> Для транспортировки болид может быть разобран на 45 составных частей.</a:t>
            </a:r>
          </a:p>
        </p:txBody>
      </p:sp>
      <p:pic>
        <p:nvPicPr>
          <p:cNvPr id="33796" name="Picture 6" descr="Болид Формулы-1 из спи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354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Болид Формулы-1 из спич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4240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Невероятные творения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28600" y="10668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</a:rPr>
              <a:t>Австралийский мотоцикл-монстр</a:t>
            </a:r>
            <a:endParaRPr lang="ru-RU" sz="2400">
              <a:solidFill>
                <a:srgbClr val="FF6600"/>
              </a:solidFill>
            </a:endParaRPr>
          </a:p>
          <a:p>
            <a:pPr algn="ctr"/>
            <a:r>
              <a:rPr lang="ru-RU" sz="2400"/>
              <a:t>Бывший австралийский каскадер Рэй Бауманн (Ray Baumann) построил мотоцикл-монстр – 13 тонн веса, </a:t>
            </a:r>
          </a:p>
          <a:p>
            <a:pPr algn="ctr"/>
            <a:r>
              <a:rPr lang="ru-RU" sz="2400"/>
              <a:t>9 метров в дину, 3 метра в высоту. </a:t>
            </a:r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10698163" y="73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821" name="Picture 10" descr="Австралийский мотоцикл-монстр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28800" y="2819400"/>
            <a:ext cx="5483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Невероятные творения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    Итальянские кондитерам потребовалось 2 тонны бельгийского шоколада стоимостью 24 000 долларов и более года кропотливой работы, чтобы создать копию в натуральную величину болида Ferrari.  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775325" y="1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45" name="Picture 4" descr="Шоколадный болид Формулы-1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05000" y="2743200"/>
            <a:ext cx="533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Невероятные творения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775325" y="1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33400" y="9906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</a:rPr>
              <a:t>Тачка на прокачку</a:t>
            </a:r>
            <a:endParaRPr lang="ru-RU" sz="2400">
              <a:solidFill>
                <a:srgbClr val="FF6600"/>
              </a:solidFill>
            </a:endParaRPr>
          </a:p>
          <a:p>
            <a:pPr algn="ctr"/>
            <a:r>
              <a:rPr lang="ru-RU" sz="2400"/>
              <a:t>Техасский художник Вильям Бурж (William Burge) неслабо прокачал свой Фольксваген Жук 1968 года. 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4937125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6870" name="Picture 7" descr="Тачка на прокачку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90600" y="2286000"/>
            <a:ext cx="72088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Невероятные творения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75325" y="1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4800" y="10668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Самый большой мотоцикл в мире</a:t>
            </a:r>
            <a:endParaRPr lang="ru-RU" sz="2000"/>
          </a:p>
          <a:p>
            <a:pPr algn="ctr"/>
            <a:r>
              <a:rPr lang="ru-RU" sz="2000"/>
              <a:t>Самый большой мотоцикл в мире построил за 3 года американец Грег Данхэм. Железный конь весом почти в 3 тонны, высотой 4,5 метра и длиной в 7,6 метров обошелся калифорнийцу в 300 000 долларов. Мотоцикл попал в Книгу рекордов Гиннеса, и что самое интересное, на нем можно ездить!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980238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894" name="Picture 5" descr="Самый большой мотоцикл в мире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52600" y="3124200"/>
            <a:ext cx="5486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images.skynet.be/images_v2/000/000/000/20090623/dyn010_original_960_720_jpeg__a25976185544d33a8d472bba17454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5410200"/>
            <a:ext cx="8382000" cy="1143000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Разминка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8"/>
          <p:cNvSpPr>
            <a:spLocks noChangeShapeType="1"/>
          </p:cNvSpPr>
          <p:nvPr/>
        </p:nvSpPr>
        <p:spPr bwMode="auto">
          <a:xfrm>
            <a:off x="4572000" y="12192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16764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древний вид транспорта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52400" y="28194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распространенный вид транспорта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0" y="44196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быстрый вид транспорта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52400" y="55626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вместительный вид транспорта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257800" y="44196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ВОДНЫЙ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105400" y="17526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257800" y="57150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105400" y="28956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</a:t>
            </a:r>
          </a:p>
        </p:txBody>
      </p:sp>
      <p:pic>
        <p:nvPicPr>
          <p:cNvPr id="6155" name="Picture 33" descr="bar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93875" y="3921125"/>
            <a:ext cx="5638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34400" cy="838200"/>
          </a:xfrm>
          <a:solidFill>
            <a:srgbClr val="4D4D4D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Расставьте в нужном порядке: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783 L 0.01667 0.202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7778 " pathEditMode="relative" ptsTypes="AA">
                                      <p:cBhvr>
                                        <p:cTn id="57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-0.393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 " pathEditMode="relative" ptsTypes="AA">
                                      <p:cBhvr>
                                        <p:cTn id="61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  <p:bldP spid="8213" grpId="0"/>
      <p:bldP spid="8214" grpId="0"/>
      <p:bldP spid="8215" grpId="0"/>
      <p:bldP spid="8215" grpId="1"/>
      <p:bldP spid="8216" grpId="0"/>
      <p:bldP spid="8216" grpId="1"/>
      <p:bldP spid="8217" grpId="0"/>
      <p:bldP spid="8217" grpId="1"/>
      <p:bldP spid="8218" grpId="0"/>
      <p:bldP spid="82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85800" y="2209800"/>
            <a:ext cx="6400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воздушный шар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609600" y="31242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воздушный змей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228600" y="3962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дельтаплан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1371600" y="4876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парашют</a:t>
            </a:r>
          </a:p>
        </p:txBody>
      </p:sp>
      <p:pic>
        <p:nvPicPr>
          <p:cNvPr id="4104" name="Picture 8" descr="0821b1ab8cfb23329cfc1ba00c60c6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733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1_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5544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в мире летательным аппаратом был: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p"/>
      <p:bldP spid="4100" grpId="0"/>
      <p:bldP spid="4101" grpId="0"/>
      <p:bldP spid="4101" grpId="1"/>
      <p:bldP spid="4102" grpId="0"/>
      <p:bldP spid="4102" grpId="1"/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8991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чугунные рельсы не могли выдержать тяжелую машину (железо в те годы было слишком дорогим)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2971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машина взорвалась от перегрева мотора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38100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вес машины не соответствовал величине колес, в результате чего она рухнула.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93726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паровоз был построен в 1804 году. Однако проект потерпел неудачу.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Какова была причина: </a:t>
            </a:r>
          </a:p>
        </p:txBody>
      </p:sp>
      <p:pic>
        <p:nvPicPr>
          <p:cNvPr id="7177" name="Picture 9" descr="208957216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3733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211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657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1000" y="5105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у мотора не хватило мощности двинуться с места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0" y="6477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20-30 км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315200" y="64912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250 км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1" grpId="0"/>
      <p:bldP spid="7171" grpId="1"/>
      <p:bldP spid="7172" grpId="0"/>
      <p:bldP spid="7172" grpId="1"/>
      <p:bldP spid="7174" grpId="0"/>
      <p:bldP spid="7179" grpId="0"/>
      <p:bldP spid="7179" grpId="1"/>
      <p:bldP spid="7180" grpId="0"/>
      <p:bldP spid="7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100000">
              <a:srgbClr val="A3A3E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8392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а) перевозки строительных материалов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" y="31242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) перевозки пассажиров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3962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перевозки оружия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49530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перевозки продовольствия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13 веке французский инженер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Никола-Жозев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Куньо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создал первый паровой автомобиль, который был предназначен для: </a:t>
            </a:r>
          </a:p>
        </p:txBody>
      </p:sp>
      <p:pic>
        <p:nvPicPr>
          <p:cNvPr id="6153" name="Picture 9" descr="0110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05200"/>
            <a:ext cx="4445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333 " pathEditMode="relative" ptsTypes="AA"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6" grpId="1" build="p"/>
      <p:bldP spid="6147" grpId="0"/>
      <p:bldP spid="6147" grpId="1"/>
      <p:bldP spid="6148" grpId="0"/>
      <p:bldP spid="6148" grpId="1"/>
      <p:bldP spid="6149" grpId="0"/>
      <p:bldP spid="6149" grpId="1"/>
      <p:bldP spid="6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100000">
              <a:srgbClr val="7575D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Что было изображено на витраже церкви святого Жиля (Англия) в 1642 году: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1600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предок мотоцикла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" y="23622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предок легкового автомобиля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3200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предок самолета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4800" y="41148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предок подводной лодки</a:t>
            </a:r>
          </a:p>
        </p:txBody>
      </p:sp>
      <p:pic>
        <p:nvPicPr>
          <p:cNvPr id="5131" name="Picture 11" descr="night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image_test_8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mage_test_8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2819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497388"/>
            <a:ext cx="32766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1172657773_chjopper__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743200"/>
            <a:ext cx="3048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124" grpId="0"/>
      <p:bldP spid="5125" grpId="0"/>
      <p:bldP spid="5125" grpId="1"/>
      <p:bldP spid="5126" grpId="0"/>
      <p:bldP spid="5126" grpId="1"/>
      <p:bldP spid="5127" grpId="0"/>
      <p:bldP spid="5127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971</Words>
  <Application>Microsoft Office PowerPoint</Application>
  <PresentationFormat>Экран (4:3)</PresentationFormat>
  <Paragraphs>166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Первым в мире летательным аппаратом был: </vt:lpstr>
      <vt:lpstr>    Первый паровоз был построен в 1804 году. Однако проект потерпел неудачу.     Какова была причина: </vt:lpstr>
      <vt:lpstr>     В 13 веке французский инженер Никола-Жозев  Куньо создал первый паровой автомобиль, который был предназначен для: </vt:lpstr>
      <vt:lpstr>   Что было изображено на витраже церкви святого Жиля (Англия) в 1642 году:</vt:lpstr>
      <vt:lpstr>    Кому из ниже перечисленных ученых удалось создать проект велосипеда, танка и вертолета : </vt:lpstr>
      <vt:lpstr>    Когда человек в Египте приручил лошадей и заменил ими медлительных быков, тогда родился первый пассажирский экипаж. Как он назывался? </vt:lpstr>
      <vt:lpstr>   Французский физик Паскаль, живший в 17 веке, предложил новый вид больших многоместных экипажей. Как они назывались?</vt:lpstr>
      <vt:lpstr>    В 1891 году по одной из улиц Одессы, пыхтя и громыхая, двигался необычный экипаж, который вызвал всеобщее смятении и изумление. Пешеходы в испуге жались к стенам домов. По внешнему виду экипаж почти совсем не отличался от обыкновенной коляски. Что это было?</vt:lpstr>
      <vt:lpstr>  Когда автомобили только начинали колесить по дорогам, самой большой проблемой и опасностью для водителей были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Выберите правильные пункты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Наталия</cp:lastModifiedBy>
  <cp:revision>113</cp:revision>
  <cp:lastPrinted>1601-01-01T00:00:00Z</cp:lastPrinted>
  <dcterms:created xsi:type="dcterms:W3CDTF">1601-01-01T00:00:00Z</dcterms:created>
  <dcterms:modified xsi:type="dcterms:W3CDTF">2018-04-12T18:25:47Z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