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438636447802096"/>
          <c:w val="0.50035155543304377"/>
          <c:h val="0.635674739843721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Вопрос №1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сомневаюсь 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51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52209548724955246"/>
          <c:y val="0.22279121764248416"/>
          <c:w val="0.45616058093393896"/>
          <c:h val="0.6933820624868841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Вопрос №2</c:v>
                </c:pt>
              </c:strCache>
            </c:strRef>
          </c:tx>
          <c:explosion val="25"/>
          <c:dPt>
            <c:idx val="0"/>
            <c:bubble3D val="0"/>
            <c:explosion val="26"/>
          </c:dPt>
          <c:dPt>
            <c:idx val="1"/>
            <c:bubble3D val="0"/>
            <c:explosion val="7"/>
          </c:dPt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</c:v>
                </c:pt>
                <c:pt idx="1">
                  <c:v>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Вопрос №3</c:v>
                </c:pt>
              </c:strCache>
            </c:strRef>
          </c:tx>
          <c:explosion val="25"/>
          <c:cat>
            <c:strRef>
              <c:f>Лист1!$A$2:$A$6</c:f>
              <c:strCache>
                <c:ptCount val="5"/>
                <c:pt idx="0">
                  <c:v>Подорожник</c:v>
                </c:pt>
                <c:pt idx="1">
                  <c:v>алоэ</c:v>
                </c:pt>
                <c:pt idx="2">
                  <c:v>ромашка</c:v>
                </c:pt>
                <c:pt idx="3">
                  <c:v>крапива </c:v>
                </c:pt>
                <c:pt idx="4">
                  <c:v>лопух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</c:v>
                </c:pt>
                <c:pt idx="1">
                  <c:v>20</c:v>
                </c:pt>
                <c:pt idx="2">
                  <c:v>13</c:v>
                </c:pt>
                <c:pt idx="3">
                  <c:v>14</c:v>
                </c:pt>
                <c:pt idx="4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Ворос №4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2"/>
                <c:pt idx="0">
                  <c:v>нет</c:v>
                </c:pt>
                <c:pt idx="1">
                  <c:v>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76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CE78-199B-4641-B75A-2F17664734E9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1121-EF5C-4668-BAE3-F144B52BC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079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CE78-199B-4641-B75A-2F17664734E9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1121-EF5C-4668-BAE3-F144B52BC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92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CE78-199B-4641-B75A-2F17664734E9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1121-EF5C-4668-BAE3-F144B52BC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45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CE78-199B-4641-B75A-2F17664734E9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1121-EF5C-4668-BAE3-F144B52BC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59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CE78-199B-4641-B75A-2F17664734E9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1121-EF5C-4668-BAE3-F144B52BC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157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CE78-199B-4641-B75A-2F17664734E9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1121-EF5C-4668-BAE3-F144B52BC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98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CE78-199B-4641-B75A-2F17664734E9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1121-EF5C-4668-BAE3-F144B52BC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54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CE78-199B-4641-B75A-2F17664734E9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1121-EF5C-4668-BAE3-F144B52BC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72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CE78-199B-4641-B75A-2F17664734E9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1121-EF5C-4668-BAE3-F144B52BC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375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CE78-199B-4641-B75A-2F17664734E9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1121-EF5C-4668-BAE3-F144B52BC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19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CE78-199B-4641-B75A-2F17664734E9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1121-EF5C-4668-BAE3-F144B52BC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41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8CE78-199B-4641-B75A-2F17664734E9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91121-EF5C-4668-BAE3-F144B52BC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97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74" y="751056"/>
            <a:ext cx="8523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лечились наши бабушки </a:t>
            </a:r>
            <a:endParaRPr lang="ru-RU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5"/>
            <a:ext cx="4019336" cy="267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892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387101365"/>
              </p:ext>
            </p:extLst>
          </p:nvPr>
        </p:nvGraphicFramePr>
        <p:xfrm>
          <a:off x="179512" y="1484784"/>
          <a:ext cx="3816424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32079233"/>
              </p:ext>
            </p:extLst>
          </p:nvPr>
        </p:nvGraphicFramePr>
        <p:xfrm>
          <a:off x="3563888" y="2996952"/>
          <a:ext cx="4632176" cy="23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554777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Ответы на анкету 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641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64" y="620688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Ответы на анкету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68876621"/>
              </p:ext>
            </p:extLst>
          </p:nvPr>
        </p:nvGraphicFramePr>
        <p:xfrm>
          <a:off x="179512" y="1329496"/>
          <a:ext cx="4608512" cy="2675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00522071"/>
              </p:ext>
            </p:extLst>
          </p:nvPr>
        </p:nvGraphicFramePr>
        <p:xfrm>
          <a:off x="4211960" y="3501008"/>
          <a:ext cx="446449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7203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86" y="62068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Рецепты от простуды 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69" y="1207785"/>
            <a:ext cx="90857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</a:rPr>
              <a:t>1 рецепт</a:t>
            </a:r>
            <a:r>
              <a:rPr lang="ru-RU" sz="2400" i="1" dirty="0" smtClean="0">
                <a:solidFill>
                  <a:srgbClr val="00B050"/>
                </a:solidFill>
              </a:rPr>
              <a:t>: «</a:t>
            </a:r>
            <a:r>
              <a:rPr lang="ru-RU" sz="2400" i="1" dirty="0" err="1" smtClean="0">
                <a:solidFill>
                  <a:srgbClr val="00B050"/>
                </a:solidFill>
              </a:rPr>
              <a:t>Паренки</a:t>
            </a:r>
            <a:r>
              <a:rPr lang="ru-RU" sz="2400" i="1" dirty="0" smtClean="0">
                <a:solidFill>
                  <a:srgbClr val="00B050"/>
                </a:solidFill>
              </a:rPr>
              <a:t> с изюмом»</a:t>
            </a:r>
          </a:p>
          <a:p>
            <a:r>
              <a:rPr lang="ru-RU" sz="2400" dirty="0" smtClean="0"/>
              <a:t>Понадобится: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100 грамм изюма; 6 репок; </a:t>
            </a:r>
            <a:r>
              <a:rPr lang="ru-RU" sz="2400" dirty="0" smtClean="0"/>
              <a:t>стака</a:t>
            </a:r>
            <a:r>
              <a:rPr lang="ru-RU" sz="2400" i="1" dirty="0">
                <a:solidFill>
                  <a:srgbClr val="00B050"/>
                </a:solidFill>
              </a:rPr>
              <a:t>1 </a:t>
            </a:r>
            <a:r>
              <a:rPr lang="ru-RU" sz="2400" dirty="0" smtClean="0"/>
              <a:t>н </a:t>
            </a:r>
            <a:r>
              <a:rPr lang="ru-RU" sz="2400" dirty="0" smtClean="0"/>
              <a:t>воды</a:t>
            </a:r>
          </a:p>
          <a:p>
            <a:r>
              <a:rPr lang="ru-RU" sz="2400" i="1" dirty="0" smtClean="0">
                <a:solidFill>
                  <a:srgbClr val="00B050"/>
                </a:solidFill>
              </a:rPr>
              <a:t>2 рецепт: « Волшебное молочко» </a:t>
            </a:r>
          </a:p>
          <a:p>
            <a:r>
              <a:rPr lang="ru-RU" sz="2400" dirty="0" smtClean="0"/>
              <a:t>Понадобится: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 </a:t>
            </a:r>
            <a:r>
              <a:rPr lang="ru-RU" sz="2400" dirty="0" smtClean="0"/>
              <a:t>100 грамм меда; 100 грамм воды; 200 грамм морковного сока; 150 грамм  молока</a:t>
            </a:r>
          </a:p>
          <a:p>
            <a:endParaRPr lang="ru-RU" sz="2400" i="1" dirty="0" smtClean="0">
              <a:solidFill>
                <a:srgbClr val="00B050"/>
              </a:solidFill>
            </a:endParaRPr>
          </a:p>
          <a:p>
            <a:r>
              <a:rPr lang="ru-RU" sz="2400" dirty="0" smtClean="0">
                <a:solidFill>
                  <a:srgbClr val="00B050"/>
                </a:solidFill>
              </a:rPr>
              <a:t> 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73" y="3501008"/>
            <a:ext cx="4808668" cy="283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28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43323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Жаропонижающие средства 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" y="1141124"/>
            <a:ext cx="91440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</a:rPr>
              <a:t>Рецепт   №1: «</a:t>
            </a:r>
            <a:r>
              <a:rPr lang="ru-RU" sz="2400" i="1" dirty="0" err="1" smtClean="0">
                <a:solidFill>
                  <a:srgbClr val="00B050"/>
                </a:solidFill>
              </a:rPr>
              <a:t>Клюковка</a:t>
            </a:r>
            <a:r>
              <a:rPr lang="ru-RU" sz="2400" i="1" dirty="0" smtClean="0">
                <a:solidFill>
                  <a:srgbClr val="00B050"/>
                </a:solidFill>
              </a:rPr>
              <a:t>»</a:t>
            </a:r>
          </a:p>
          <a:p>
            <a:r>
              <a:rPr lang="ru-RU" sz="2400" dirty="0" smtClean="0"/>
              <a:t>Понадобится: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 </a:t>
            </a:r>
            <a:r>
              <a:rPr lang="ru-RU" sz="2400" dirty="0" smtClean="0"/>
              <a:t>1 килограмм клюквы; 2 лимона; 1 столовая ложка меда.</a:t>
            </a:r>
          </a:p>
          <a:p>
            <a:r>
              <a:rPr lang="ru-RU" sz="2400" i="1" dirty="0" smtClean="0">
                <a:solidFill>
                  <a:srgbClr val="00B050"/>
                </a:solidFill>
              </a:rPr>
              <a:t>Рецепт №2: « Оранжевый салатик»</a:t>
            </a:r>
          </a:p>
          <a:p>
            <a:r>
              <a:rPr lang="ru-RU" sz="2400" dirty="0" smtClean="0"/>
              <a:t>Понадобится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 </a:t>
            </a:r>
            <a:r>
              <a:rPr lang="ru-RU" sz="2400" dirty="0" smtClean="0"/>
              <a:t>100 грамм моркови; 50 грамм меда</a:t>
            </a:r>
          </a:p>
          <a:p>
            <a:endParaRPr lang="ru-RU" sz="2400" i="1" dirty="0" smtClean="0"/>
          </a:p>
          <a:p>
            <a:endParaRPr lang="ru-RU" sz="2400" i="1" dirty="0" smtClean="0">
              <a:solidFill>
                <a:srgbClr val="00B050"/>
              </a:solidFill>
            </a:endParaRPr>
          </a:p>
          <a:p>
            <a:endParaRPr lang="ru-RU" sz="2400" i="1" dirty="0" smtClean="0">
              <a:solidFill>
                <a:srgbClr val="00B050"/>
              </a:solidFill>
            </a:endParaRPr>
          </a:p>
          <a:p>
            <a:endParaRPr lang="ru-RU" sz="2400" i="1" dirty="0">
              <a:solidFill>
                <a:srgbClr val="00B050"/>
              </a:solidFill>
            </a:endParaRPr>
          </a:p>
          <a:p>
            <a:endParaRPr lang="ru-RU" sz="2400" i="1" dirty="0" smtClean="0">
              <a:solidFill>
                <a:srgbClr val="00B050"/>
              </a:solidFill>
            </a:endParaRPr>
          </a:p>
          <a:p>
            <a:r>
              <a:rPr lang="ru-RU" sz="2400" i="1" dirty="0" smtClean="0">
                <a:solidFill>
                  <a:srgbClr val="00B050"/>
                </a:solidFill>
              </a:rPr>
              <a:t> </a:t>
            </a:r>
            <a:endParaRPr lang="ru-RU" sz="2400" i="1" dirty="0">
              <a:solidFill>
                <a:srgbClr val="00B05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99" y="3435035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97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8079" y="62068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Средство при потери аппетита 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341863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Рецепт №1:</a:t>
            </a:r>
          </a:p>
          <a:p>
            <a:r>
              <a:rPr lang="ru-RU" sz="2400" dirty="0" smtClean="0"/>
              <a:t>Понадобится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100 грамм натертой редьки</a:t>
            </a:r>
          </a:p>
          <a:p>
            <a:r>
              <a:rPr lang="ru-RU" sz="2400" dirty="0" smtClean="0"/>
              <a:t>Рецепт №2:</a:t>
            </a:r>
          </a:p>
          <a:p>
            <a:r>
              <a:rPr lang="ru-RU" sz="2400" dirty="0" smtClean="0"/>
              <a:t>Понадобится:</a:t>
            </a:r>
          </a:p>
          <a:p>
            <a:r>
              <a:rPr lang="ru-RU" sz="2400" dirty="0" smtClean="0"/>
              <a:t>100 грамм перечной мяты; 100 грамм тмина ; 200 грамм воды </a:t>
            </a:r>
          </a:p>
          <a:p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endParaRPr lang="ru-RU" sz="2400" dirty="0" smtClean="0"/>
          </a:p>
          <a:p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45024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964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09" y="6572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787181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031" y="1495067"/>
            <a:ext cx="71287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Для познания истории Ярославского края, надо ближе познакомиться с ее растительным миром.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 Наши предки лечились  с помощью целебных трав, произрастающих в Ярославской области.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Способы народной медицины могут помочь поддержать здоровье, но при этом с помощью их нельзя лечить сложные заболевания 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Народная медицина актуальна и в наши дни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Наша гипотеза подтвердилась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99081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268760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Антон Иванов « История целебных трав» 2004  год;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Александр Добрынин « Ярославский край» 2009 год;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Татьяна Суворова « Народная медицина» 2015 год 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605142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литературы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8668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2345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908720"/>
            <a:ext cx="81369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 </a:t>
            </a:r>
            <a:endParaRPr lang="ru-RU" sz="8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2642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800" y="665404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работы 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484784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Познакомиться с методами лечения жителей  Ярославского края,  </a:t>
            </a:r>
          </a:p>
          <a:p>
            <a:r>
              <a:rPr lang="ru-RU" sz="2400" dirty="0" smtClean="0"/>
              <a:t>повысить интерес к своей малой Родине.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8920"/>
            <a:ext cx="3521968" cy="264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062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759" y="1844824"/>
            <a:ext cx="8892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Познакомиться с историей исследований растительного мира Ярославской области;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Изучить значение данных растений как лекарственного и пищевого сырья;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Собрать рецепты народной медицины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25759" y="764704"/>
            <a:ext cx="5094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29000"/>
            <a:ext cx="1940647" cy="25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62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764704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Объекты исследования :растения Ярославской области</a:t>
            </a:r>
          </a:p>
          <a:p>
            <a:r>
              <a:rPr lang="ru-RU" sz="2400" dirty="0" smtClean="0"/>
              <a:t>Методы исследования : отбор и изучение информации о растениях Ярославской области, составление рецептов лекарств 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76872"/>
            <a:ext cx="5286347" cy="361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306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612250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</a:t>
            </a:r>
            <a:r>
              <a:rPr lang="ru-RU" sz="2400" dirty="0" smtClean="0"/>
              <a:t>быкновенные растения ближайшего окружения могут помочь здоровью человека.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90872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Гипотеза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08610"/>
            <a:ext cx="5154149" cy="386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731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82769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Лекарственные травы 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223528"/>
            <a:ext cx="8316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Обширная </a:t>
            </a:r>
            <a:r>
              <a:rPr lang="ru-RU" sz="2400" dirty="0"/>
              <a:t>группа растений, органы или части которых являются сырьём для получения средств, используемых в народной, медицинской или ветеринарной практике с лечебными или профилактическими целями.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93188"/>
            <a:ext cx="4464496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257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3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82769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лекарственных трав </a:t>
            </a:r>
          </a:p>
          <a:p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" y="1138274"/>
            <a:ext cx="3377657" cy="255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200" y="3569168"/>
            <a:ext cx="3689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Бадан </a:t>
            </a:r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506" y="1144488"/>
            <a:ext cx="3155846" cy="257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3807" y="359603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Бессмертник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17" y="3849674"/>
            <a:ext cx="2963690" cy="24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88024" y="580526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Душица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81652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8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82769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лекарственных трав </a:t>
            </a:r>
          </a:p>
          <a:p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0" y="3569168"/>
            <a:ext cx="3689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880555" y="315532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Манжетка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7" y="1144488"/>
            <a:ext cx="3246147" cy="215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1576" y="3189520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Ирга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35181"/>
            <a:ext cx="2633918" cy="215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68" y="3651185"/>
            <a:ext cx="3433564" cy="231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78188" y="594107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Сабельник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8528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5928" y="62068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анкеты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484784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1. Знаете ли вы о пользе лечебных трав? </a:t>
            </a:r>
          </a:p>
          <a:p>
            <a:r>
              <a:rPr lang="ru-RU" sz="2400" dirty="0"/>
              <a:t>2. Лечитесь ли вы с помощью трав?</a:t>
            </a:r>
          </a:p>
          <a:p>
            <a:r>
              <a:rPr lang="ru-RU" sz="2400" dirty="0"/>
              <a:t>3. Какие лечебные травы вы знаете?</a:t>
            </a:r>
          </a:p>
          <a:p>
            <a:r>
              <a:rPr lang="ru-RU" sz="2400" dirty="0" smtClean="0"/>
              <a:t>4. </a:t>
            </a:r>
            <a:r>
              <a:rPr lang="ru-RU" sz="2400" dirty="0"/>
              <a:t>Знаете ли вы рецепты лекарств из лечебных трав?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09" y="3054444"/>
            <a:ext cx="4092781" cy="311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52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396</Words>
  <Application>Microsoft Office PowerPoint</Application>
  <PresentationFormat>Экран (4:3)</PresentationFormat>
  <Paragraphs>77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sacha</dc:creator>
  <cp:lastModifiedBy>sacha</cp:lastModifiedBy>
  <cp:revision>23</cp:revision>
  <dcterms:created xsi:type="dcterms:W3CDTF">2016-04-03T12:26:52Z</dcterms:created>
  <dcterms:modified xsi:type="dcterms:W3CDTF">2017-02-15T07:12:54Z</dcterms:modified>
</cp:coreProperties>
</file>