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85" r:id="rId1"/>
  </p:sldMasterIdLst>
  <p:notesMasterIdLst>
    <p:notesMasterId r:id="rId28"/>
  </p:notesMasterIdLst>
  <p:sldIdLst>
    <p:sldId id="256" r:id="rId2"/>
    <p:sldId id="265" r:id="rId3"/>
    <p:sldId id="266" r:id="rId4"/>
    <p:sldId id="267" r:id="rId5"/>
    <p:sldId id="284" r:id="rId6"/>
    <p:sldId id="257" r:id="rId7"/>
    <p:sldId id="258" r:id="rId8"/>
    <p:sldId id="268" r:id="rId9"/>
    <p:sldId id="260" r:id="rId10"/>
    <p:sldId id="261" r:id="rId11"/>
    <p:sldId id="262" r:id="rId12"/>
    <p:sldId id="263" r:id="rId13"/>
    <p:sldId id="264" r:id="rId14"/>
    <p:sldId id="269" r:id="rId15"/>
    <p:sldId id="272" r:id="rId16"/>
    <p:sldId id="271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2" r:id="rId26"/>
    <p:sldId id="283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CC9900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438F93-844E-4FB0-BB46-7590599D738E}" type="datetimeFigureOut">
              <a:rPr lang="ru-RU" smtClean="0"/>
              <a:pPr/>
              <a:t>28.03.2012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933E25-A9BF-416C-8E5C-7CEF4C9B5F7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33E25-A9BF-416C-8E5C-7CEF4C9B5F7D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5F0511F-F55A-4D68-B3FC-D9F94025CE82}" type="datetimeFigureOut">
              <a:rPr lang="ru-RU" smtClean="0"/>
              <a:pPr/>
              <a:t>28.03.2012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726602-4919-4573-86BF-8728981631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5F0511F-F55A-4D68-B3FC-D9F94025CE82}" type="datetimeFigureOut">
              <a:rPr lang="ru-RU" smtClean="0"/>
              <a:pPr/>
              <a:t>28.03.2012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726602-4919-4573-86BF-8728981631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5F0511F-F55A-4D68-B3FC-D9F94025CE82}" type="datetimeFigureOut">
              <a:rPr lang="ru-RU" smtClean="0"/>
              <a:pPr/>
              <a:t>28.03.2012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726602-4919-4573-86BF-8728981631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593DFB-7B8E-47E2-B001-5323DE7BF5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5F0511F-F55A-4D68-B3FC-D9F94025CE82}" type="datetimeFigureOut">
              <a:rPr lang="ru-RU" smtClean="0"/>
              <a:pPr/>
              <a:t>28.03.2012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726602-4919-4573-86BF-8728981631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5F0511F-F55A-4D68-B3FC-D9F94025CE82}" type="datetimeFigureOut">
              <a:rPr lang="ru-RU" smtClean="0"/>
              <a:pPr/>
              <a:t>28.03.2012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726602-4919-4573-86BF-8728981631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9FC8ED-CAC2-4D77-AA3E-8C72AFF972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2828C8-20A3-4E88-973A-5A79A19F3F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8FDD1B-5326-4834-AABE-69B119162C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DE3718-0AD8-49B4-9AD5-834D0F71F2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9AB577-92D7-4A22-8C9D-FD78F18818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85F0511F-F55A-4D68-B3FC-D9F94025CE82}" type="datetimeFigureOut">
              <a:rPr lang="ru-RU" smtClean="0"/>
              <a:pPr/>
              <a:t>28.03.2012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51726602-4919-4573-86BF-8728981631A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6" r:id="rId1"/>
    <p:sldLayoutId id="2147484087" r:id="rId2"/>
    <p:sldLayoutId id="2147484088" r:id="rId3"/>
    <p:sldLayoutId id="2147484089" r:id="rId4"/>
    <p:sldLayoutId id="2147484090" r:id="rId5"/>
    <p:sldLayoutId id="2147484091" r:id="rId6"/>
    <p:sldLayoutId id="2147484092" r:id="rId7"/>
    <p:sldLayoutId id="2147484093" r:id="rId8"/>
    <p:sldLayoutId id="2147484094" r:id="rId9"/>
    <p:sldLayoutId id="2147484095" r:id="rId10"/>
    <p:sldLayoutId id="2147484096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&#1058;&#1088;&#1072;&#1076;&#1080;&#1094;&#1080;&#1080;%20&#1076;&#1086;&#1073;&#1088;&#1099;&#1093;%20&#1076;&#1077;&#1083;%202.flipchart" TargetMode="External"/><Relationship Id="rId2" Type="http://schemas.openxmlformats.org/officeDocument/2006/relationships/hyperlink" Target="&#1058;&#1088;&#1072;&#1076;&#1080;&#1094;&#1080;&#1080;%20&#1076;&#1086;&#1073;&#1088;&#1099;&#1093;%20&#1076;&#1077;&#1083;.ppt" TargetMode="Externa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00430" y="357166"/>
            <a:ext cx="5500726" cy="4143404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Духовно-нравственное воспитание младших школьников  средствами курса </a:t>
            </a:r>
            <a:r>
              <a:rPr lang="ru-RU" sz="4000" b="1" i="1" dirty="0" smtClean="0"/>
              <a:t>«Православие и русская культура»</a:t>
            </a:r>
            <a:endParaRPr lang="ru-RU" sz="4000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86050" y="4572008"/>
            <a:ext cx="5567402" cy="1500198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       </a:t>
            </a:r>
            <a:r>
              <a:rPr lang="ru-RU" sz="2400" b="1" dirty="0" err="1" smtClean="0">
                <a:solidFill>
                  <a:schemeClr val="tx1"/>
                </a:solidFill>
              </a:rPr>
              <a:t>Ендресяк</a:t>
            </a:r>
            <a:r>
              <a:rPr lang="ru-RU" sz="2400" b="1" dirty="0" smtClean="0">
                <a:solidFill>
                  <a:schemeClr val="tx1"/>
                </a:solidFill>
              </a:rPr>
              <a:t> Ирина Павловна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Грек Нина Анатольевна                         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                Ершова Любовь Владимировна</a:t>
            </a:r>
          </a:p>
          <a:p>
            <a:endParaRPr lang="ru-RU" sz="2000" b="1" dirty="0" smtClean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5214950"/>
            <a:ext cx="335758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Учителя 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начальных классов 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МОУ СОШ № 1: </a:t>
            </a:r>
            <a:endParaRPr lang="ru-RU" sz="2000" dirty="0"/>
          </a:p>
        </p:txBody>
      </p:sp>
      <p:pic>
        <p:nvPicPr>
          <p:cNvPr id="1026" name="Picture 2" descr="G:\DCIM\108_PANA\P10808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642918"/>
            <a:ext cx="3377823" cy="45720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r>
              <a:rPr lang="ru-RU" b="1" dirty="0" smtClean="0"/>
              <a:t>Раздел» Традиции и праздники в русской культуре»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2648" y="1600200"/>
            <a:ext cx="8153400" cy="4900634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ru-RU" sz="2600" b="1" dirty="0" smtClean="0"/>
              <a:t>2 класс ( 10 ч)</a:t>
            </a:r>
            <a:r>
              <a:rPr lang="ru-RU" sz="2600" dirty="0" smtClean="0"/>
              <a:t>–</a:t>
            </a:r>
            <a:r>
              <a:rPr lang="ru-RU" sz="2600" b="1" dirty="0" smtClean="0"/>
              <a:t> </a:t>
            </a:r>
            <a:r>
              <a:rPr lang="ru-RU" sz="2600" dirty="0" smtClean="0"/>
              <a:t>рассмотрение семейных и праздничных традиций, в том числе православные праздники</a:t>
            </a:r>
          </a:p>
          <a:p>
            <a:pPr>
              <a:buNone/>
            </a:pPr>
            <a:endParaRPr lang="ru-RU" sz="800" dirty="0" smtClean="0"/>
          </a:p>
          <a:p>
            <a:r>
              <a:rPr lang="ru-RU" sz="2600" b="1" dirty="0" smtClean="0"/>
              <a:t>3 класс (9 ч) </a:t>
            </a:r>
            <a:r>
              <a:rPr lang="ru-RU" sz="2600" dirty="0" smtClean="0"/>
              <a:t>– обращение к православным праздникам в аспекте осмысления  духовно-нравственных традиций и моральных норм</a:t>
            </a:r>
          </a:p>
          <a:p>
            <a:pPr>
              <a:buNone/>
            </a:pPr>
            <a:endParaRPr lang="ru-RU" sz="800" dirty="0" smtClean="0"/>
          </a:p>
          <a:p>
            <a:r>
              <a:rPr lang="ru-RU" sz="2600" b="1" dirty="0" smtClean="0"/>
              <a:t>4 класс (6 ч) </a:t>
            </a:r>
            <a:r>
              <a:rPr lang="ru-RU" sz="2600" dirty="0" smtClean="0"/>
              <a:t>– анализ традиций проведения городских и государственных праздников, способствующий осмыслению единства, согласия и взаимосвязи истории России, православия и традиций русской культуры</a:t>
            </a:r>
            <a:endParaRPr lang="ru-RU" sz="26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/>
              <a:t>Раздел « Моя малая Родина»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2648" y="1357298"/>
            <a:ext cx="8153400" cy="5000660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ru-RU" sz="2600" b="1" dirty="0" smtClean="0"/>
              <a:t>2 класс (8 ч) </a:t>
            </a:r>
            <a:r>
              <a:rPr lang="ru-RU" sz="2600" dirty="0" smtClean="0"/>
              <a:t>– осмысление малой Родины через понятие «мой дом», обращение к истории дома, двора, родной местности в русской культуре</a:t>
            </a:r>
          </a:p>
          <a:p>
            <a:pPr>
              <a:buNone/>
            </a:pPr>
            <a:endParaRPr lang="ru-RU" sz="2600" dirty="0" smtClean="0"/>
          </a:p>
          <a:p>
            <a:r>
              <a:rPr lang="ru-RU" sz="2600" b="1" dirty="0" smtClean="0"/>
              <a:t>3 класс (9 ч) </a:t>
            </a:r>
            <a:r>
              <a:rPr lang="ru-RU" sz="2600" dirty="0" smtClean="0"/>
              <a:t>– понимание малой Родины как родного города, изучение истории родного края , символики городского пространства, связанной с традициями православия</a:t>
            </a:r>
          </a:p>
          <a:p>
            <a:pPr>
              <a:buNone/>
            </a:pPr>
            <a:endParaRPr lang="ru-RU" sz="2600" dirty="0" smtClean="0"/>
          </a:p>
          <a:p>
            <a:r>
              <a:rPr lang="ru-RU" sz="2600" b="1" dirty="0" smtClean="0"/>
              <a:t>4 класс (9 ч) </a:t>
            </a:r>
            <a:r>
              <a:rPr lang="ru-RU" sz="2600" dirty="0" smtClean="0"/>
              <a:t>– осознание малой Родины как родной области, Ярославского края.</a:t>
            </a:r>
            <a:endParaRPr lang="ru-RU" sz="26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4000" b="1" dirty="0" smtClean="0"/>
              <a:t>Раздел « Моё  Отечество»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2648" y="1142984"/>
            <a:ext cx="8153400" cy="5286412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ru-RU" sz="2400" b="1" dirty="0" smtClean="0"/>
              <a:t>2 класс (9 ч) </a:t>
            </a:r>
            <a:r>
              <a:rPr lang="ru-RU" sz="2400" dirty="0" smtClean="0"/>
              <a:t>– изучение истории становления древнерусской народности, образования древнерусского  государства, крещения Руси и роли православия в истории русской культуры</a:t>
            </a:r>
          </a:p>
          <a:p>
            <a:r>
              <a:rPr lang="ru-RU" sz="2400" b="1" dirty="0" smtClean="0"/>
              <a:t>3 класс (8 ч) </a:t>
            </a:r>
            <a:r>
              <a:rPr lang="ru-RU" sz="2400" dirty="0" smtClean="0"/>
              <a:t>– влияние православия на историческое развитие и художественную культуру  Древней России, формирование духовно-нравственного идеала в искусстве Древней Руси</a:t>
            </a:r>
          </a:p>
          <a:p>
            <a:r>
              <a:rPr lang="ru-RU" sz="2400" b="1" dirty="0" smtClean="0"/>
              <a:t>4 класс (10 ч) </a:t>
            </a:r>
            <a:r>
              <a:rPr lang="ru-RU" sz="2400" dirty="0" smtClean="0"/>
              <a:t>– осмысление Отечества как государства, имеющего сложившиеся православные традиции в художественной и нравственной  культуре, способствующие формированию чувства патриотизма и гражданской идентичности</a:t>
            </a:r>
            <a:endParaRPr lang="ru-RU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/>
          <a:lstStyle/>
          <a:p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                            «Моя семья»</a:t>
            </a:r>
            <a:endParaRPr lang="ru-RU" sz="4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  <a:solidFill>
            <a:srgbClr val="FFCC66"/>
          </a:solidFill>
        </p:spPr>
        <p:txBody>
          <a:bodyPr/>
          <a:lstStyle/>
          <a:p>
            <a:r>
              <a:rPr lang="ru-RU" sz="2400" b="1" dirty="0" smtClean="0"/>
              <a:t>Узнавали о происхождении имён, фамилий и отчеств</a:t>
            </a:r>
          </a:p>
          <a:p>
            <a:r>
              <a:rPr lang="ru-RU" sz="2400" b="1" dirty="0" smtClean="0"/>
              <a:t>Узнавали о значении своего имени, имён родителей и родственников</a:t>
            </a:r>
            <a:endParaRPr lang="ru-RU" sz="2400" b="1" dirty="0"/>
          </a:p>
        </p:txBody>
      </p:sp>
      <p:pic>
        <p:nvPicPr>
          <p:cNvPr id="4" name="Рисунок 3" descr="Духовно-нравственное воспитание 0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7620" y="1857364"/>
            <a:ext cx="4878174" cy="47249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Духовно-нравственное воспитание 0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2143116"/>
            <a:ext cx="3571900" cy="4429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Духовно-нравственное воспитание 0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844" y="1285860"/>
            <a:ext cx="3929091" cy="4000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Духовно-нравственное воспитание 0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6248" y="285728"/>
            <a:ext cx="4694249" cy="60914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00496" y="285728"/>
            <a:ext cx="4972056" cy="5697559"/>
          </a:xfrm>
          <a:solidFill>
            <a:srgbClr val="FFCC66"/>
          </a:solidFill>
        </p:spPr>
        <p:txBody>
          <a:bodyPr/>
          <a:lstStyle/>
          <a:p>
            <a:r>
              <a:rPr lang="ru-RU" sz="2400" b="1" dirty="0" smtClean="0"/>
              <a:t>Счастливая семья – это несколько поколений родственников, которые помогают друг другу во всех делах и заботятся о близких.</a:t>
            </a:r>
            <a:endParaRPr lang="ru-RU" sz="2400" b="1" dirty="0"/>
          </a:p>
        </p:txBody>
      </p:sp>
      <p:pic>
        <p:nvPicPr>
          <p:cNvPr id="4" name="Рисунок 3" descr="Духовно-нравственное воспитание 0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198" y="571481"/>
            <a:ext cx="4106643" cy="60007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нутый угол 4"/>
          <p:cNvSpPr/>
          <p:nvPr/>
        </p:nvSpPr>
        <p:spPr>
          <a:xfrm>
            <a:off x="4429124" y="2143116"/>
            <a:ext cx="4286280" cy="4357718"/>
          </a:xfrm>
          <a:prstGeom prst="foldedCorne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«… </a:t>
            </a:r>
            <a:r>
              <a:rPr lang="ru-RU" sz="2400" b="1" i="1" dirty="0" smtClean="0">
                <a:solidFill>
                  <a:schemeClr val="tx1"/>
                </a:solidFill>
                <a:latin typeface="Monotype Corsiva" pitchFamily="66" charset="0"/>
              </a:rPr>
              <a:t>У нас большая и крепкая семья. Все наши радости, удачи, потери, невзгоды мы преодолеваем вместе. Я думаю, что тепло домашнего очага мы пронесём по всей жизни. Мы также, как наши родители,  будем устраивать свою жизнь и любить детей» </a:t>
            </a:r>
            <a:endParaRPr lang="ru-RU" sz="2400" b="1" i="1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14290"/>
            <a:ext cx="4214842" cy="654032"/>
          </a:xfrm>
        </p:spPr>
        <p:txBody>
          <a:bodyPr/>
          <a:lstStyle/>
          <a:p>
            <a:r>
              <a:rPr lang="ru-RU" sz="3600" b="1" dirty="0" smtClean="0"/>
              <a:t>Родословная семьи</a:t>
            </a:r>
            <a:endParaRPr lang="ru-RU" sz="3600" b="1" dirty="0"/>
          </a:p>
        </p:txBody>
      </p:sp>
      <p:pic>
        <p:nvPicPr>
          <p:cNvPr id="7" name="Содержимое 6" descr="Духовно-нравственное воспитание 00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758900"/>
            <a:ext cx="4275288" cy="5884810"/>
          </a:xfrm>
          <a:solidFill>
            <a:srgbClr val="FFCC66"/>
          </a:solidFill>
        </p:spPr>
      </p:pic>
      <p:sp>
        <p:nvSpPr>
          <p:cNvPr id="8" name="Загнутый угол 7"/>
          <p:cNvSpPr/>
          <p:nvPr/>
        </p:nvSpPr>
        <p:spPr>
          <a:xfrm>
            <a:off x="4643438" y="857232"/>
            <a:ext cx="4286280" cy="5286412"/>
          </a:xfrm>
          <a:prstGeom prst="foldedCorner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u="sng" dirty="0" smtClean="0">
                <a:solidFill>
                  <a:schemeClr val="tx1"/>
                </a:solidFill>
              </a:rPr>
              <a:t>Ценности семьи</a:t>
            </a:r>
            <a:r>
              <a:rPr lang="ru-RU" sz="2400" b="1" dirty="0" smtClean="0">
                <a:solidFill>
                  <a:schemeClr val="tx1"/>
                </a:solidFill>
              </a:rPr>
              <a:t>:</a:t>
            </a:r>
          </a:p>
          <a:p>
            <a:pPr algn="ctr"/>
            <a:endParaRPr lang="ru-RU" sz="2400" b="1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ru-RU" sz="2400" b="1" dirty="0" smtClean="0">
                <a:solidFill>
                  <a:schemeClr val="tx1"/>
                </a:solidFill>
              </a:rPr>
              <a:t> Дети должны почитать своих родителей</a:t>
            </a:r>
            <a:endParaRPr lang="ru-RU" sz="800" b="1" dirty="0" smtClean="0">
              <a:solidFill>
                <a:schemeClr val="tx1"/>
              </a:solidFill>
            </a:endParaRPr>
          </a:p>
          <a:p>
            <a:endParaRPr lang="ru-RU" sz="2400" b="1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ru-RU" sz="2400" b="1" dirty="0" smtClean="0">
                <a:solidFill>
                  <a:schemeClr val="tx1"/>
                </a:solidFill>
              </a:rPr>
              <a:t> Дети на свои поступки, дела должны получать родительское благословение</a:t>
            </a:r>
          </a:p>
          <a:p>
            <a:endParaRPr lang="ru-RU" sz="2400" b="1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ru-RU" sz="2400" b="1" dirty="0" smtClean="0">
                <a:solidFill>
                  <a:schemeClr val="tx1"/>
                </a:solidFill>
              </a:rPr>
              <a:t> Послушание – особое качество, доброе дело, добродетель каждого ребёнка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714356"/>
            <a:ext cx="8472518" cy="5411807"/>
          </a:xfrm>
        </p:spPr>
        <p:txBody>
          <a:bodyPr/>
          <a:lstStyle/>
          <a:p>
            <a:pPr algn="ctr">
              <a:buNone/>
            </a:pPr>
            <a:r>
              <a:rPr lang="ru-RU" sz="1600" b="1" dirty="0" smtClean="0"/>
              <a:t>Муниципальное образовательное учреждение </a:t>
            </a:r>
            <a:r>
              <a:rPr lang="ru-RU" sz="1600" dirty="0" smtClean="0"/>
              <a:t> </a:t>
            </a:r>
            <a:r>
              <a:rPr lang="ru-RU" sz="1600" b="1" dirty="0" smtClean="0"/>
              <a:t>средняя общеобразовательная школа № 1</a:t>
            </a:r>
            <a:endParaRPr lang="ru-RU" sz="1600" dirty="0" smtClean="0"/>
          </a:p>
          <a:p>
            <a:pPr algn="ctr">
              <a:buNone/>
            </a:pPr>
            <a:r>
              <a:rPr lang="ru-RU" sz="1600" b="1" dirty="0" smtClean="0"/>
              <a:t> г. Гаврилов-Яма</a:t>
            </a:r>
            <a:endParaRPr lang="ru-RU" sz="1600" dirty="0" smtClean="0"/>
          </a:p>
          <a:p>
            <a:pPr algn="ctr">
              <a:buNone/>
            </a:pPr>
            <a:r>
              <a:rPr lang="ru-RU" b="1" dirty="0" smtClean="0"/>
              <a:t>Конспект занятия</a:t>
            </a:r>
            <a:endParaRPr lang="ru-RU" dirty="0" smtClean="0"/>
          </a:p>
          <a:p>
            <a:pPr algn="ctr">
              <a:buNone/>
            </a:pPr>
            <a:r>
              <a:rPr lang="ru-RU" b="1" dirty="0" smtClean="0"/>
              <a:t>по курсу «Православие и русская культура»</a:t>
            </a: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b="1" dirty="0" smtClean="0"/>
              <a:t>Тема:  «Моя родня».</a:t>
            </a:r>
            <a:r>
              <a:rPr lang="ru-RU" dirty="0" smtClean="0"/>
              <a:t> </a:t>
            </a:r>
          </a:p>
          <a:p>
            <a:pPr algn="ctr">
              <a:buNone/>
            </a:pPr>
            <a:r>
              <a:rPr lang="ru-RU" b="1" dirty="0" smtClean="0"/>
              <a:t>3 класс</a:t>
            </a: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/>
              <a:t>                 </a:t>
            </a:r>
            <a:r>
              <a:rPr lang="ru-RU" b="1" i="1" dirty="0" smtClean="0"/>
              <a:t>Учитель начальных классов:</a:t>
            </a:r>
            <a:endParaRPr lang="ru-RU" dirty="0" smtClean="0"/>
          </a:p>
          <a:p>
            <a:pPr>
              <a:buNone/>
            </a:pPr>
            <a:r>
              <a:rPr lang="ru-RU" b="1" i="1" dirty="0" smtClean="0"/>
              <a:t>                                Грек Нина Анатольевна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28670"/>
          </a:xfrm>
        </p:spPr>
        <p:txBody>
          <a:bodyPr/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000" b="1" dirty="0" smtClean="0"/>
              <a:t>Цели занятия</a:t>
            </a:r>
            <a:r>
              <a:rPr lang="ru-RU" b="1" dirty="0" smtClean="0"/>
              <a:t>: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 lvl="0"/>
            <a:r>
              <a:rPr lang="ru-RU" dirty="0" smtClean="0"/>
              <a:t>Расширение знаний детей о семье, о родне, о взаимоотношении среди родственников.</a:t>
            </a:r>
          </a:p>
          <a:p>
            <a:pPr lvl="0"/>
            <a:r>
              <a:rPr lang="ru-RU" dirty="0" smtClean="0"/>
              <a:t>Обогащение словарного запаса и работа над развитием речи.</a:t>
            </a:r>
          </a:p>
          <a:p>
            <a:pPr lvl="0"/>
            <a:r>
              <a:rPr lang="ru-RU" dirty="0" smtClean="0"/>
              <a:t>Воспитание внимательного отношения к родителям, бабушкам, дедушкам: желания заботиться о них и помогать им. 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Духовно-нравственное воспитание 0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00496" y="785794"/>
            <a:ext cx="5143504" cy="57478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142852"/>
            <a:ext cx="7972452" cy="642942"/>
          </a:xfrm>
        </p:spPr>
        <p:txBody>
          <a:bodyPr/>
          <a:lstStyle/>
          <a:p>
            <a:r>
              <a:rPr lang="ru-RU" sz="3600" b="1" dirty="0" smtClean="0"/>
              <a:t>Выступления о бабушках и дедушках</a:t>
            </a:r>
            <a:endParaRPr lang="ru-RU" sz="3600" b="1" dirty="0"/>
          </a:p>
        </p:txBody>
      </p:sp>
      <p:pic>
        <p:nvPicPr>
          <p:cNvPr id="4" name="Содержимое 3" descr="Духовно-нравственное воспитание 00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81585" y="785794"/>
            <a:ext cx="4189393" cy="57479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7106"/>
          </a:xfrm>
        </p:spPr>
        <p:txBody>
          <a:bodyPr/>
          <a:lstStyle/>
          <a:p>
            <a:r>
              <a:rPr lang="ru-RU" sz="4000" b="1" dirty="0" smtClean="0"/>
              <a:t>Концепция духовно-нравственного развития и воспитания личности гражданина России (ФГОС)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2500306"/>
            <a:ext cx="8043890" cy="3625857"/>
          </a:xfrm>
        </p:spPr>
        <p:txBody>
          <a:bodyPr/>
          <a:lstStyle/>
          <a:p>
            <a:r>
              <a:rPr lang="ru-RU" i="1" dirty="0" smtClean="0"/>
              <a:t>«… наиболее системно, последовательно и глубоко духовно-нравственное развитие и воспитание личности происходит в сфере общего образования, где развитие и воспитание обеспечено всем укладом школьной жизни»</a:t>
            </a:r>
            <a:endParaRPr lang="ru-RU" i="1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Духовно-нравственное воспитание 0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844" y="785794"/>
            <a:ext cx="4214810" cy="54070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Духовно-нравственное воспитание 0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214290"/>
            <a:ext cx="4156443" cy="6286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3" descr="Духовно-нравственное воспитание 01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14646" y="3643314"/>
            <a:ext cx="5929354" cy="29289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Содержимое 3" descr="Духовно-нравственное воспитание 01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42844" y="285728"/>
            <a:ext cx="3286148" cy="47210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Духовно-нравственное воспитание 0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3438" y="214290"/>
            <a:ext cx="3857652" cy="37736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Духовно-нравственное воспитание 0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428868"/>
            <a:ext cx="3143272" cy="4291077"/>
          </a:xfrm>
          <a:prstGeom prst="rect">
            <a:avLst/>
          </a:prstGeom>
        </p:spPr>
      </p:pic>
      <p:pic>
        <p:nvPicPr>
          <p:cNvPr id="7" name="Рисунок 6" descr="Духовно-нравственное воспитание 0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28794" y="214290"/>
            <a:ext cx="3429024" cy="4629890"/>
          </a:xfrm>
          <a:prstGeom prst="rect">
            <a:avLst/>
          </a:prstGeom>
        </p:spPr>
      </p:pic>
      <p:pic>
        <p:nvPicPr>
          <p:cNvPr id="10" name="Рисунок 9" descr="Духовно-нравственное воспитание 02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14942" y="214290"/>
            <a:ext cx="3714776" cy="614366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Духовно-нравственное воспитание 0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214290"/>
            <a:ext cx="4776820" cy="41185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00562" y="0"/>
            <a:ext cx="4329114" cy="785794"/>
          </a:xfrm>
        </p:spPr>
        <p:txBody>
          <a:bodyPr/>
          <a:lstStyle/>
          <a:p>
            <a:r>
              <a:rPr lang="ru-RU" sz="3600" b="1" dirty="0" smtClean="0"/>
              <a:t>Семейный музей</a:t>
            </a:r>
            <a:endParaRPr lang="ru-RU" sz="3600" b="1" dirty="0"/>
          </a:p>
        </p:txBody>
      </p:sp>
      <p:pic>
        <p:nvPicPr>
          <p:cNvPr id="4" name="Содержимое 3" descr="Духовно-нравственное воспитание 02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643042" y="2285992"/>
            <a:ext cx="3600082" cy="43402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Духовно-нравственное воспитание 02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628" y="857232"/>
            <a:ext cx="3847750" cy="4799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/>
              <a:t>Раздел «Традиции и праздники в русской культуре»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4125923"/>
          </a:xfrm>
          <a:solidFill>
            <a:srgbClr val="FFCC66"/>
          </a:solidFill>
        </p:spPr>
        <p:txBody>
          <a:bodyPr/>
          <a:lstStyle/>
          <a:p>
            <a:pPr indent="639763">
              <a:buNone/>
            </a:pPr>
            <a:r>
              <a:rPr lang="ru-RU" sz="4000" b="1" dirty="0" smtClean="0">
                <a:latin typeface="Monotype Corsiva" pitchFamily="66" charset="0"/>
              </a:rPr>
              <a:t>Без памяти  - нет традиций,</a:t>
            </a:r>
          </a:p>
          <a:p>
            <a:pPr indent="639763">
              <a:buNone/>
            </a:pPr>
            <a:r>
              <a:rPr lang="ru-RU" sz="4000" b="1" dirty="0" smtClean="0">
                <a:latin typeface="Monotype Corsiva" pitchFamily="66" charset="0"/>
              </a:rPr>
              <a:t>Без традиций – нет культуры,</a:t>
            </a:r>
          </a:p>
          <a:p>
            <a:pPr indent="639763">
              <a:buNone/>
            </a:pPr>
            <a:r>
              <a:rPr lang="ru-RU" sz="4000" b="1" dirty="0" smtClean="0">
                <a:latin typeface="Monotype Corsiva" pitchFamily="66" charset="0"/>
              </a:rPr>
              <a:t>Без культуры – нет духовности,</a:t>
            </a:r>
          </a:p>
          <a:p>
            <a:pPr indent="639763">
              <a:buNone/>
            </a:pPr>
            <a:r>
              <a:rPr lang="ru-RU" sz="4000" b="1" dirty="0" smtClean="0">
                <a:latin typeface="Monotype Corsiva" pitchFamily="66" charset="0"/>
              </a:rPr>
              <a:t>Без духовности – нет личности,</a:t>
            </a:r>
          </a:p>
          <a:p>
            <a:pPr indent="639763">
              <a:buNone/>
            </a:pPr>
            <a:r>
              <a:rPr lang="ru-RU" sz="4000" b="1" dirty="0" smtClean="0">
                <a:latin typeface="Monotype Corsiva" pitchFamily="66" charset="0"/>
              </a:rPr>
              <a:t>Без личности – нет народа.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4414" y="3429000"/>
            <a:ext cx="6500858" cy="2428892"/>
          </a:xfrm>
        </p:spPr>
        <p:txBody>
          <a:bodyPr>
            <a:normAutofit fontScale="85000" lnSpcReduction="20000"/>
          </a:bodyPr>
          <a:lstStyle/>
          <a:p>
            <a:r>
              <a:rPr lang="ru-RU" sz="3300" b="1" dirty="0" smtClean="0">
                <a:solidFill>
                  <a:schemeClr val="tx1"/>
                </a:solidFill>
              </a:rPr>
              <a:t>Курс «Православие и русская культура»</a:t>
            </a:r>
          </a:p>
          <a:p>
            <a:endParaRPr lang="ru-RU" sz="2800" b="1" dirty="0" smtClean="0">
              <a:solidFill>
                <a:schemeClr val="tx1"/>
              </a:solidFill>
            </a:endParaRPr>
          </a:p>
          <a:p>
            <a:r>
              <a:rPr lang="ru-RU" sz="2800" b="1" i="1" dirty="0" smtClean="0">
                <a:solidFill>
                  <a:schemeClr val="tx1"/>
                </a:solidFill>
              </a:rPr>
              <a:t>Учитель начальных классов </a:t>
            </a:r>
          </a:p>
          <a:p>
            <a:r>
              <a:rPr lang="ru-RU" sz="2800" b="1" i="1" dirty="0" smtClean="0">
                <a:solidFill>
                  <a:schemeClr val="tx1"/>
                </a:solidFill>
              </a:rPr>
              <a:t>МОУ СОШ №1, г. Гаврилов-Ям</a:t>
            </a:r>
          </a:p>
          <a:p>
            <a:endParaRPr lang="ru-RU" sz="2800" b="1" dirty="0" smtClean="0">
              <a:solidFill>
                <a:schemeClr val="tx1"/>
              </a:solidFill>
            </a:endParaRPr>
          </a:p>
          <a:p>
            <a:r>
              <a:rPr lang="ru-RU" sz="3300" b="1" dirty="0" smtClean="0">
                <a:solidFill>
                  <a:schemeClr val="tx1"/>
                </a:solidFill>
                <a:hlinkClick r:id="rId2" action="ppaction://hlinkpres?slideindex=1&amp;slidetitle="/>
              </a:rPr>
              <a:t>Ершова Любовь Владимировна</a:t>
            </a:r>
            <a:endParaRPr lang="en-US" sz="3300" b="1" dirty="0" smtClean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642918"/>
            <a:ext cx="7175351" cy="2736304"/>
          </a:xfrm>
        </p:spPr>
        <p:txBody>
          <a:bodyPr>
            <a:noAutofit/>
          </a:bodyPr>
          <a:lstStyle/>
          <a:p>
            <a:r>
              <a:rPr lang="ru-RU" dirty="0" smtClean="0">
                <a:hlinkClick r:id="rId3" action="ppaction://hlinkfile"/>
              </a:rPr>
              <a:t>Тема занятия: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«Традиции добрых дел»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200" dirty="0" smtClean="0"/>
              <a:t>3 класс</a:t>
            </a:r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1815662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rot="20133627">
            <a:off x="457200" y="1600200"/>
            <a:ext cx="8686800" cy="4525963"/>
          </a:xfrm>
        </p:spPr>
        <p:txBody>
          <a:bodyPr/>
          <a:lstStyle/>
          <a:p>
            <a:pPr>
              <a:buNone/>
            </a:pPr>
            <a:r>
              <a:rPr lang="ru-RU" sz="8000" b="1" dirty="0" smtClean="0">
                <a:latin typeface="Monotype Corsiva" pitchFamily="66" charset="0"/>
              </a:rPr>
              <a:t>Спасибо за внимание!</a:t>
            </a:r>
          </a:p>
          <a:p>
            <a:pPr algn="ctr">
              <a:buNone/>
            </a:pPr>
            <a:r>
              <a:rPr lang="ru-RU" sz="6000" b="1" dirty="0" smtClean="0">
                <a:latin typeface="Monotype Corsiva" pitchFamily="66" charset="0"/>
              </a:rPr>
              <a:t>Успехов  в педагогической  деятельности!</a:t>
            </a:r>
            <a:endParaRPr lang="ru-RU" sz="6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215370" cy="1296974"/>
          </a:xfrm>
        </p:spPr>
        <p:txBody>
          <a:bodyPr/>
          <a:lstStyle/>
          <a:p>
            <a:r>
              <a:rPr lang="ru-RU" dirty="0" smtClean="0"/>
              <a:t>Духовно-нравственное развитие гражданина России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4000504"/>
            <a:ext cx="7858180" cy="2197097"/>
          </a:xfrm>
        </p:spPr>
        <p:txBody>
          <a:bodyPr/>
          <a:lstStyle/>
          <a:p>
            <a:pPr marL="361950" indent="269875">
              <a:buClr>
                <a:schemeClr val="accent6">
                  <a:lumMod val="75000"/>
                </a:schemeClr>
              </a:buClr>
              <a:buSzPct val="200000"/>
            </a:pPr>
            <a:r>
              <a:rPr lang="ru-RU" sz="2200" b="1" dirty="0" smtClean="0"/>
              <a:t>Семейной жизни</a:t>
            </a:r>
          </a:p>
          <a:p>
            <a:pPr marL="361950" indent="269875">
              <a:buClr>
                <a:schemeClr val="accent6">
                  <a:lumMod val="75000"/>
                </a:schemeClr>
              </a:buClr>
              <a:buSzPct val="200000"/>
            </a:pPr>
            <a:r>
              <a:rPr lang="ru-RU" sz="2200" b="1" dirty="0" smtClean="0"/>
              <a:t>Культурно-регионального сообщества</a:t>
            </a:r>
          </a:p>
          <a:p>
            <a:pPr marL="361950" indent="269875">
              <a:buClr>
                <a:schemeClr val="accent6">
                  <a:lumMod val="75000"/>
                </a:schemeClr>
              </a:buClr>
              <a:buSzPct val="200000"/>
            </a:pPr>
            <a:r>
              <a:rPr lang="ru-RU" sz="2200" b="1" dirty="0" smtClean="0"/>
              <a:t>Культуры своего народа, компонентом которой является      </a:t>
            </a:r>
          </a:p>
          <a:p>
            <a:pPr marL="361950" indent="269875">
              <a:buClr>
                <a:schemeClr val="accent6">
                  <a:lumMod val="75000"/>
                </a:schemeClr>
              </a:buClr>
              <a:buSzPct val="200000"/>
              <a:buNone/>
            </a:pPr>
            <a:r>
              <a:rPr lang="ru-RU" sz="2200" b="1" dirty="0" smtClean="0"/>
              <a:t>система ценностей традиционной  российской религии</a:t>
            </a:r>
          </a:p>
          <a:p>
            <a:pPr marL="361950" indent="269875">
              <a:buClr>
                <a:schemeClr val="accent6">
                  <a:lumMod val="75000"/>
                </a:schemeClr>
              </a:buClr>
              <a:buSzPct val="200000"/>
            </a:pPr>
            <a:r>
              <a:rPr lang="ru-RU" sz="2200" b="1" dirty="0" smtClean="0"/>
              <a:t>Российской гражданской нации</a:t>
            </a:r>
          </a:p>
          <a:p>
            <a:pPr marL="361950" indent="269875">
              <a:buClr>
                <a:schemeClr val="accent6">
                  <a:lumMod val="75000"/>
                </a:schemeClr>
              </a:buClr>
              <a:buSzPct val="200000"/>
            </a:pPr>
            <a:r>
              <a:rPr lang="ru-RU" sz="2200" b="1" dirty="0" smtClean="0"/>
              <a:t>Мирового сообщества»</a:t>
            </a:r>
            <a:endParaRPr lang="ru-RU" sz="2200" b="1" dirty="0"/>
          </a:p>
        </p:txBody>
      </p:sp>
      <p:sp>
        <p:nvSpPr>
          <p:cNvPr id="4" name="Рамка 3"/>
          <p:cNvSpPr/>
          <p:nvPr/>
        </p:nvSpPr>
        <p:spPr>
          <a:xfrm>
            <a:off x="785786" y="1857364"/>
            <a:ext cx="2928958" cy="2071702"/>
          </a:xfrm>
          <a:prstGeom prst="fram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Рамка 5"/>
          <p:cNvSpPr/>
          <p:nvPr/>
        </p:nvSpPr>
        <p:spPr>
          <a:xfrm>
            <a:off x="5429256" y="1785926"/>
            <a:ext cx="2928958" cy="2071702"/>
          </a:xfrm>
          <a:prstGeom prst="fram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1538" y="2143116"/>
            <a:ext cx="25717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Monotype Corsiva" pitchFamily="66" charset="0"/>
              </a:rPr>
              <a:t>Процесс </a:t>
            </a:r>
          </a:p>
          <a:p>
            <a:pPr algn="ctr"/>
            <a:r>
              <a:rPr lang="ru-RU" sz="2400" b="1" dirty="0" smtClean="0">
                <a:latin typeface="Monotype Corsiva" pitchFamily="66" charset="0"/>
              </a:rPr>
              <a:t>осознанного восприятия ценностей</a:t>
            </a:r>
            <a:endParaRPr lang="ru-RU" sz="2400" b="1" dirty="0">
              <a:latin typeface="Monotype Corsiva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43570" y="2000240"/>
            <a:ext cx="22860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Monotype Corsiva" pitchFamily="66" charset="0"/>
              </a:rPr>
              <a:t>Процесс осознанного принятия ценностей</a:t>
            </a:r>
            <a:endParaRPr lang="ru-RU" sz="2400" b="1" dirty="0">
              <a:latin typeface="Monotype Corsiva" pitchFamily="66" charset="0"/>
            </a:endParaRPr>
          </a:p>
        </p:txBody>
      </p:sp>
      <p:sp>
        <p:nvSpPr>
          <p:cNvPr id="9" name="Двойная стрелка влево/вправо 8"/>
          <p:cNvSpPr/>
          <p:nvPr/>
        </p:nvSpPr>
        <p:spPr>
          <a:xfrm>
            <a:off x="3857620" y="2500306"/>
            <a:ext cx="1500198" cy="714380"/>
          </a:xfrm>
          <a:prstGeom prst="left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857256"/>
          </a:xfrm>
        </p:spPr>
        <p:txBody>
          <a:bodyPr/>
          <a:lstStyle/>
          <a:p>
            <a:r>
              <a:rPr lang="ru-RU" sz="3600" b="1" dirty="0" smtClean="0"/>
              <a:t>Современные концепции воспитания 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71736" y="4000504"/>
            <a:ext cx="6186502" cy="2471742"/>
          </a:xfrm>
        </p:spPr>
        <p:txBody>
          <a:bodyPr/>
          <a:lstStyle/>
          <a:p>
            <a:endParaRPr lang="ru-RU" sz="1800" dirty="0"/>
          </a:p>
        </p:txBody>
      </p:sp>
      <p:sp>
        <p:nvSpPr>
          <p:cNvPr id="6" name="Загнутый угол 5"/>
          <p:cNvSpPr/>
          <p:nvPr/>
        </p:nvSpPr>
        <p:spPr>
          <a:xfrm rot="21097809">
            <a:off x="680127" y="1237650"/>
            <a:ext cx="3336283" cy="2557143"/>
          </a:xfrm>
          <a:prstGeom prst="foldedCorner">
            <a:avLst>
              <a:gd name="adj" fmla="val 44058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sz="2000" i="1" dirty="0" err="1" smtClean="0">
                <a:solidFill>
                  <a:schemeClr val="tx1"/>
                </a:solidFill>
              </a:rPr>
              <a:t>Е.В.Бондаревская</a:t>
            </a:r>
            <a:r>
              <a:rPr lang="ru-RU" sz="2000" i="1" dirty="0" smtClean="0">
                <a:solidFill>
                  <a:schemeClr val="tx1"/>
                </a:solidFill>
              </a:rPr>
              <a:t> :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 «духовность – исконно русское понятие, ядро которого составляют ценности».</a:t>
            </a:r>
          </a:p>
          <a:p>
            <a:pPr algn="ctr"/>
            <a:endParaRPr lang="ru-RU" dirty="0"/>
          </a:p>
        </p:txBody>
      </p:sp>
      <p:sp>
        <p:nvSpPr>
          <p:cNvPr id="7" name="Загнутый угол 6"/>
          <p:cNvSpPr/>
          <p:nvPr/>
        </p:nvSpPr>
        <p:spPr>
          <a:xfrm rot="647119">
            <a:off x="4562016" y="1210517"/>
            <a:ext cx="4017775" cy="2563107"/>
          </a:xfrm>
          <a:prstGeom prst="foldedCorner">
            <a:avLst>
              <a:gd name="adj" fmla="val 34416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endParaRPr lang="ru-RU" sz="2000" i="1" dirty="0" smtClean="0">
              <a:solidFill>
                <a:schemeClr val="tx1"/>
              </a:solidFill>
            </a:endParaRPr>
          </a:p>
          <a:p>
            <a:pPr algn="ctr"/>
            <a:r>
              <a:rPr lang="ru-RU" sz="2000" i="1" dirty="0" smtClean="0">
                <a:solidFill>
                  <a:schemeClr val="tx1"/>
                </a:solidFill>
              </a:rPr>
              <a:t>М.Ю. Новицкая: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«учитель должен помочь воспитанникам осознать общечеловеческие духовные ценности в их взаимосвязи с самобытностью родной культуры»</a:t>
            </a:r>
          </a:p>
          <a:p>
            <a:pPr algn="ctr"/>
            <a:endParaRPr lang="ru-RU" dirty="0"/>
          </a:p>
        </p:txBody>
      </p:sp>
      <p:sp>
        <p:nvSpPr>
          <p:cNvPr id="8" name="Загнутый угол 7"/>
          <p:cNvSpPr/>
          <p:nvPr/>
        </p:nvSpPr>
        <p:spPr>
          <a:xfrm>
            <a:off x="2000232" y="4000504"/>
            <a:ext cx="5214974" cy="2428892"/>
          </a:xfrm>
          <a:prstGeom prst="foldedCorner">
            <a:avLst>
              <a:gd name="adj" fmla="val 44058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sz="20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«Нравственность – это внутренние духовные качества, которыми руководствуется  человек, этические нормы, правила поведения, определяемые этими качествами»</a:t>
            </a:r>
          </a:p>
          <a:p>
            <a:pPr algn="ctr"/>
            <a:r>
              <a:rPr lang="ru-RU" sz="2000" i="1" dirty="0" smtClean="0">
                <a:solidFill>
                  <a:schemeClr val="tx1"/>
                </a:solidFill>
              </a:rPr>
              <a:t>(Толковый словарь русского языка </a:t>
            </a:r>
          </a:p>
          <a:p>
            <a:pPr algn="ctr"/>
            <a:r>
              <a:rPr lang="ru-RU" sz="2000" i="1" dirty="0" smtClean="0">
                <a:solidFill>
                  <a:schemeClr val="tx1"/>
                </a:solidFill>
              </a:rPr>
              <a:t>С.И. Ожегова)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54230"/>
          </a:xfrm>
        </p:spPr>
        <p:txBody>
          <a:bodyPr/>
          <a:lstStyle/>
          <a:p>
            <a:r>
              <a:rPr lang="ru-RU" sz="3600" b="1" i="1" dirty="0" smtClean="0"/>
              <a:t>Выступление Т.А. Степановой </a:t>
            </a:r>
            <a:r>
              <a:rPr lang="ru-RU" sz="3600" dirty="0" smtClean="0"/>
              <a:t>«Духовно-нравственное образование в условиях перехода к ФГОС»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2285992"/>
            <a:ext cx="8043890" cy="3840171"/>
          </a:xfrm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dirty="0" smtClean="0"/>
              <a:t>…</a:t>
            </a:r>
            <a:r>
              <a:rPr lang="ru-RU" sz="3000" b="1" dirty="0" smtClean="0">
                <a:latin typeface="Monotype Corsiva" pitchFamily="66" charset="0"/>
              </a:rPr>
              <a:t>Регион видит свою основную задачу в том, чтобы все дети, обучающиеся в школах региона , воспитывались как граждане и патриоты своего Отечества. Практика воспитания детей на основе духовных и нравственных ценностей в ОУ региона станет мощным стимулом для разрешения проблем нравственного оздоровления молодого поколения жителей Ярославской области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14290"/>
            <a:ext cx="8229600" cy="93978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«Православие и русская культура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142984"/>
            <a:ext cx="8501122" cy="5000660"/>
          </a:xfrm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pPr>
              <a:buNone/>
            </a:pPr>
            <a:r>
              <a:rPr lang="ru-RU" b="1" i="1" dirty="0" smtClean="0"/>
              <a:t>   Авторы</a:t>
            </a:r>
            <a:r>
              <a:rPr lang="ru-RU" b="1" dirty="0" smtClean="0"/>
              <a:t>: Т.И. Ерохина, И.Н. Чижова, </a:t>
            </a:r>
          </a:p>
          <a:p>
            <a:pPr algn="ctr">
              <a:buNone/>
            </a:pPr>
            <a:r>
              <a:rPr lang="ru-RU" b="1" dirty="0" smtClean="0"/>
              <a:t>2-4 классы</a:t>
            </a:r>
          </a:p>
          <a:p>
            <a:r>
              <a:rPr lang="ru-RU" sz="2000" b="1" i="1" dirty="0" smtClean="0"/>
              <a:t>Рецензенты:  </a:t>
            </a:r>
          </a:p>
          <a:p>
            <a:pPr>
              <a:buNone/>
            </a:pPr>
            <a:r>
              <a:rPr lang="ru-RU" sz="2000" b="1" dirty="0" smtClean="0"/>
              <a:t>М.И. Рожков, доктор педагогических наук, профессор ЯГПУ им. К.Д. Ушинского</a:t>
            </a:r>
          </a:p>
          <a:p>
            <a:pPr>
              <a:buNone/>
            </a:pPr>
            <a:r>
              <a:rPr lang="ru-RU" sz="2000" b="1" dirty="0" smtClean="0"/>
              <a:t>Иерей Алексий  </a:t>
            </a:r>
            <a:r>
              <a:rPr lang="ru-RU" sz="2000" b="1" dirty="0" err="1" smtClean="0"/>
              <a:t>Кульберг</a:t>
            </a:r>
            <a:endParaRPr lang="ru-RU" sz="2000" b="1" dirty="0" smtClean="0"/>
          </a:p>
          <a:p>
            <a:pPr>
              <a:buFont typeface="Wingdings" pitchFamily="2" charset="2"/>
              <a:buChar char="q"/>
            </a:pPr>
            <a:r>
              <a:rPr lang="ru-RU" sz="2000" b="1" i="1" dirty="0" smtClean="0"/>
              <a:t>Курс для учащихся 2-4 классов средних общеобразовательных школ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sz="2400" dirty="0" smtClean="0"/>
              <a:t>Вводит детей в мир родной истории, традиций русской культуры, православных  ценностей.</a:t>
            </a:r>
          </a:p>
          <a:p>
            <a:pPr>
              <a:buNone/>
            </a:pPr>
            <a:r>
              <a:rPr lang="ru-RU" sz="2400" dirty="0" smtClean="0"/>
              <a:t>Актуализируется региональное своеобразие прошлого, что способствует реализации нравственно-патриотических задач.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/>
              <a:t>Цель и задачи курса: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357298"/>
            <a:ext cx="8429684" cy="5072098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2500" lnSpcReduction="10000"/>
          </a:bodyPr>
          <a:lstStyle/>
          <a:p>
            <a:pPr>
              <a:buClr>
                <a:schemeClr val="accent1">
                  <a:lumMod val="50000"/>
                </a:schemeClr>
              </a:buClr>
              <a:buSzPct val="70000"/>
            </a:pPr>
            <a:r>
              <a:rPr lang="ru-RU" sz="3000" b="1" i="1" dirty="0" smtClean="0"/>
              <a:t>Цель:</a:t>
            </a:r>
            <a:r>
              <a:rPr lang="ru-RU" dirty="0" smtClean="0"/>
              <a:t> </a:t>
            </a:r>
            <a:r>
              <a:rPr lang="ru-RU" sz="2400" dirty="0" smtClean="0"/>
              <a:t>духовно-нравственное воспитание личности, основанное на изучении важнейших традиций русской культуры как средоточия высоких духовно-нравственных православных  ценностей.</a:t>
            </a:r>
            <a:endParaRPr lang="ru-RU" dirty="0" smtClean="0"/>
          </a:p>
          <a:p>
            <a:pPr>
              <a:spcBef>
                <a:spcPts val="0"/>
              </a:spcBef>
              <a:buClr>
                <a:schemeClr val="tx2">
                  <a:lumMod val="50000"/>
                </a:schemeClr>
              </a:buClr>
              <a:buSzPct val="100000"/>
              <a:buBlip>
                <a:blip r:embed="rId2"/>
              </a:buBlip>
            </a:pPr>
            <a:r>
              <a:rPr lang="ru-RU" sz="2000" dirty="0" smtClean="0"/>
              <a:t>Духовно-нравственное воспитание личности, основанное на изучении традиций русской культуры, православия, истории России в их взаимосвязи и взаимовлиянии;</a:t>
            </a:r>
          </a:p>
          <a:p>
            <a:pPr>
              <a:spcBef>
                <a:spcPts val="0"/>
              </a:spcBef>
              <a:buClr>
                <a:schemeClr val="tx2">
                  <a:lumMod val="50000"/>
                </a:schemeClr>
              </a:buClr>
              <a:buSzPct val="100000"/>
              <a:buBlip>
                <a:blip r:embed="rId2"/>
              </a:buBlip>
            </a:pPr>
            <a:r>
              <a:rPr lang="ru-RU" sz="2000" dirty="0" smtClean="0"/>
              <a:t>Формирование духовно-нравственных принципов поведения на основе традиционных моральных норм;</a:t>
            </a:r>
          </a:p>
          <a:p>
            <a:pPr>
              <a:spcBef>
                <a:spcPts val="0"/>
              </a:spcBef>
              <a:buClr>
                <a:schemeClr val="tx2">
                  <a:lumMod val="50000"/>
                </a:schemeClr>
              </a:buClr>
              <a:buSzPct val="100000"/>
              <a:buBlip>
                <a:blip r:embed="rId2"/>
              </a:buBlip>
            </a:pPr>
            <a:r>
              <a:rPr lang="ru-RU" sz="2000" dirty="0" smtClean="0"/>
              <a:t>Обогащение эмоционального мира школьников и формирование гармоничного нравственного мира личности;</a:t>
            </a:r>
          </a:p>
          <a:p>
            <a:pPr>
              <a:spcBef>
                <a:spcPts val="0"/>
              </a:spcBef>
              <a:buClr>
                <a:schemeClr val="tx2">
                  <a:lumMod val="50000"/>
                </a:schemeClr>
              </a:buClr>
              <a:buSzPct val="100000"/>
              <a:buBlip>
                <a:blip r:embed="rId2"/>
              </a:buBlip>
            </a:pPr>
            <a:r>
              <a:rPr lang="ru-RU" sz="2000" dirty="0" smtClean="0"/>
              <a:t>Формирование гражданской идентичности и создание условий интеграции личности в историческое пространство национальной культуры</a:t>
            </a:r>
          </a:p>
          <a:p>
            <a:pPr>
              <a:spcBef>
                <a:spcPts val="0"/>
              </a:spcBef>
              <a:buClr>
                <a:schemeClr val="tx2">
                  <a:lumMod val="50000"/>
                </a:schemeClr>
              </a:buClr>
              <a:buSzPct val="100000"/>
              <a:buBlip>
                <a:blip r:embed="rId2"/>
              </a:buBlip>
            </a:pPr>
            <a:r>
              <a:rPr lang="ru-RU" sz="2000" dirty="0" smtClean="0"/>
              <a:t>Приобретение  учащимися  </a:t>
            </a:r>
            <a:r>
              <a:rPr lang="ru-RU" sz="2000" dirty="0" err="1" smtClean="0"/>
              <a:t>социокультурного</a:t>
            </a:r>
            <a:r>
              <a:rPr lang="ru-RU" sz="2000" dirty="0" smtClean="0"/>
              <a:t>  опыта и навыков социализации ; актуализация  жизненного опыта ребёнка и организация нравственного самовоспитания и умения оценить поведение (своё и окружающих) с точки зрения принципов нравственности.</a:t>
            </a:r>
            <a:endParaRPr lang="ru-RU" sz="2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/>
          <a:lstStyle/>
          <a:p>
            <a:r>
              <a:rPr lang="ru-RU" sz="4000" b="1" dirty="0" smtClean="0"/>
              <a:t>Общая модель курса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4282" y="928670"/>
            <a:ext cx="2571768" cy="785818"/>
          </a:xfrm>
          <a:prstGeom prst="roundRect">
            <a:avLst>
              <a:gd name="adj" fmla="val 50000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Ведущие ценности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86116" y="928670"/>
            <a:ext cx="2571768" cy="785818"/>
          </a:xfrm>
          <a:prstGeom prst="roundRect">
            <a:avLst>
              <a:gd name="adj" fmla="val 50000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Воспитательная задача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357950" y="928670"/>
            <a:ext cx="2571768" cy="785818"/>
          </a:xfrm>
          <a:prstGeom prst="roundRect">
            <a:avLst>
              <a:gd name="adj" fmla="val 50000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Раздел программы курса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4282" y="2000240"/>
            <a:ext cx="2571768" cy="785818"/>
          </a:xfrm>
          <a:prstGeom prst="roundRect">
            <a:avLst>
              <a:gd name="adj" fmla="val 50000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Семья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357950" y="1928802"/>
            <a:ext cx="2571768" cy="785818"/>
          </a:xfrm>
          <a:prstGeom prst="roundRect">
            <a:avLst>
              <a:gd name="adj" fmla="val 50000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«Моя семья»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357554" y="1928802"/>
            <a:ext cx="2571768" cy="928694"/>
          </a:xfrm>
          <a:prstGeom prst="roundRect">
            <a:avLst>
              <a:gd name="adj" fmla="val 50000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Воспитание ценностного отношения к семье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85720" y="3143248"/>
            <a:ext cx="2571768" cy="785818"/>
          </a:xfrm>
          <a:prstGeom prst="roundRect">
            <a:avLst>
              <a:gd name="adj" fmla="val 50000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Традиционная культура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29388" y="3071810"/>
            <a:ext cx="2428892" cy="928694"/>
          </a:xfrm>
          <a:prstGeom prst="roundRect">
            <a:avLst>
              <a:gd name="adj" fmla="val 50000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«Традиции и праздники в русской культуре»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214678" y="3000372"/>
            <a:ext cx="3000396" cy="1071570"/>
          </a:xfrm>
          <a:prstGeom prst="roundRect">
            <a:avLst>
              <a:gd name="adj" fmla="val 50000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Воспитание ценностного отношения к традиционной культуре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85720" y="4429132"/>
            <a:ext cx="2571768" cy="785818"/>
          </a:xfrm>
          <a:prstGeom prst="roundRect">
            <a:avLst>
              <a:gd name="adj" fmla="val 50000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Родной край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429388" y="4429132"/>
            <a:ext cx="2428892" cy="785818"/>
          </a:xfrm>
          <a:prstGeom prst="roundRect">
            <a:avLst>
              <a:gd name="adj" fmla="val 50000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«Моя малая Родина»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214678" y="4357694"/>
            <a:ext cx="2928958" cy="928694"/>
          </a:xfrm>
          <a:prstGeom prst="roundRect">
            <a:avLst>
              <a:gd name="adj" fmla="val 50000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Воспитание ценностного отношения к родному краю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57158" y="5643578"/>
            <a:ext cx="2571768" cy="785818"/>
          </a:xfrm>
          <a:prstGeom prst="roundRect">
            <a:avLst>
              <a:gd name="adj" fmla="val 50000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Отечество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429388" y="5572140"/>
            <a:ext cx="2428892" cy="785818"/>
          </a:xfrm>
          <a:prstGeom prst="roundRect">
            <a:avLst>
              <a:gd name="adj" fmla="val 50000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«Моё Отечество»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286116" y="5572140"/>
            <a:ext cx="2786082" cy="928694"/>
          </a:xfrm>
          <a:prstGeom prst="roundRect">
            <a:avLst>
              <a:gd name="adj" fmla="val 50000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Воспитание ценностного отношения к Отечеству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9" name="Стрелка вправо 18"/>
          <p:cNvSpPr/>
          <p:nvPr/>
        </p:nvSpPr>
        <p:spPr>
          <a:xfrm>
            <a:off x="2857488" y="1214422"/>
            <a:ext cx="357190" cy="214314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Стрелка вправо 19"/>
          <p:cNvSpPr/>
          <p:nvPr/>
        </p:nvSpPr>
        <p:spPr>
          <a:xfrm>
            <a:off x="5929322" y="1214422"/>
            <a:ext cx="357190" cy="214314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1357290" y="1714488"/>
            <a:ext cx="357190" cy="214314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низ 21"/>
          <p:cNvSpPr/>
          <p:nvPr/>
        </p:nvSpPr>
        <p:spPr>
          <a:xfrm>
            <a:off x="4429124" y="1714488"/>
            <a:ext cx="357190" cy="214314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>
            <a:off x="7429520" y="1714488"/>
            <a:ext cx="357190" cy="214314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/>
              <a:t>Раздел «Моя семья»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2648" y="1600200"/>
            <a:ext cx="8153400" cy="4972072"/>
          </a:xfrm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b="1" dirty="0" smtClean="0"/>
              <a:t>2 класс (7 ч) </a:t>
            </a:r>
            <a:r>
              <a:rPr lang="ru-RU" dirty="0" smtClean="0"/>
              <a:t>- обращение к осмыслению семьи как взаимоотношениям между родителями и детьми</a:t>
            </a:r>
          </a:p>
          <a:p>
            <a:r>
              <a:rPr lang="ru-RU" b="1" dirty="0" smtClean="0"/>
              <a:t>3 класс (8 ч) </a:t>
            </a:r>
            <a:r>
              <a:rPr lang="ru-RU" dirty="0" smtClean="0"/>
              <a:t>– обращение к семье как роду, близким людям</a:t>
            </a:r>
          </a:p>
          <a:p>
            <a:r>
              <a:rPr lang="ru-RU" b="1" dirty="0" smtClean="0"/>
              <a:t>4 класс (9 ч) </a:t>
            </a:r>
            <a:r>
              <a:rPr lang="ru-RU" dirty="0" smtClean="0"/>
              <a:t>– обращение к семье как коллективу, сообществу, народу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3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Тема32</Template>
  <TotalTime>313</TotalTime>
  <Words>1061</Words>
  <Application>Microsoft Office PowerPoint</Application>
  <PresentationFormat>Экран (4:3)</PresentationFormat>
  <Paragraphs>138</Paragraphs>
  <Slides>26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Тема32</vt:lpstr>
      <vt:lpstr>Духовно-нравственное воспитание младших школьников  средствами курса «Православие и русская культура»</vt:lpstr>
      <vt:lpstr>Концепция духовно-нравственного развития и воспитания личности гражданина России (ФГОС)</vt:lpstr>
      <vt:lpstr>Духовно-нравственное развитие гражданина России</vt:lpstr>
      <vt:lpstr>Современные концепции воспитания </vt:lpstr>
      <vt:lpstr>Выступление Т.А. Степановой «Духовно-нравственное образование в условиях перехода к ФГОС»</vt:lpstr>
      <vt:lpstr>«Православие и русская культура»</vt:lpstr>
      <vt:lpstr>Цель и задачи курса:</vt:lpstr>
      <vt:lpstr>Общая модель курса</vt:lpstr>
      <vt:lpstr>Раздел «Моя семья»</vt:lpstr>
      <vt:lpstr> Раздел» Традиции и праздники в русской культуре»</vt:lpstr>
      <vt:lpstr>Раздел « Моя малая Родина»</vt:lpstr>
      <vt:lpstr> Раздел « Моё  Отечество»</vt:lpstr>
      <vt:lpstr>                            «Моя семья»</vt:lpstr>
      <vt:lpstr>Слайд 14</vt:lpstr>
      <vt:lpstr>Слайд 15</vt:lpstr>
      <vt:lpstr>Родословная семьи</vt:lpstr>
      <vt:lpstr>Слайд 17</vt:lpstr>
      <vt:lpstr> Цели занятия:  </vt:lpstr>
      <vt:lpstr>Выступления о бабушках и дедушках</vt:lpstr>
      <vt:lpstr>Слайд 20</vt:lpstr>
      <vt:lpstr>Слайд 21</vt:lpstr>
      <vt:lpstr>Слайд 22</vt:lpstr>
      <vt:lpstr>Семейный музей</vt:lpstr>
      <vt:lpstr>Раздел «Традиции и праздники в русской культуре»</vt:lpstr>
      <vt:lpstr>Тема занятия:  «Традиции добрых дел»  3 класс</vt:lpstr>
      <vt:lpstr>Слайд 26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Духовно-нравственное воспитание младших школьников  посредством курса «Православие и русская культура»</dc:title>
  <dc:creator>Admin</dc:creator>
  <cp:lastModifiedBy>18_kab</cp:lastModifiedBy>
  <cp:revision>34</cp:revision>
  <dcterms:created xsi:type="dcterms:W3CDTF">2012-03-25T16:23:58Z</dcterms:created>
  <dcterms:modified xsi:type="dcterms:W3CDTF">2012-03-28T04:39:14Z</dcterms:modified>
</cp:coreProperties>
</file>