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71" r:id="rId4"/>
    <p:sldId id="272" r:id="rId5"/>
    <p:sldId id="286" r:id="rId6"/>
    <p:sldId id="293" r:id="rId7"/>
    <p:sldId id="274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6" r:id="rId17"/>
    <p:sldId id="278" r:id="rId18"/>
    <p:sldId id="285" r:id="rId19"/>
    <p:sldId id="279" r:id="rId20"/>
    <p:sldId id="280" r:id="rId21"/>
    <p:sldId id="281" r:id="rId22"/>
    <p:sldId id="282" r:id="rId23"/>
    <p:sldId id="283" r:id="rId24"/>
    <p:sldId id="284" r:id="rId25"/>
    <p:sldId id="273" r:id="rId26"/>
    <p:sldId id="288" r:id="rId27"/>
    <p:sldId id="287" r:id="rId28"/>
    <p:sldId id="289" r:id="rId29"/>
    <p:sldId id="290" r:id="rId30"/>
    <p:sldId id="291" r:id="rId31"/>
    <p:sldId id="29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esktop\&#1087;&#1088;&#1086;&#1077;&#1082;&#1090;\&#1072;&#1085;&#1082;&#1077;&#1090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esktop\&#1087;&#1088;&#1086;&#1077;&#1082;&#1090;\&#1072;&#1085;&#1082;&#1077;&#1090;&#107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esktop\&#1087;&#1088;&#1086;&#1077;&#1082;&#1090;\&#1072;&#1085;&#1082;&#1077;&#1090;&#107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esktop\&#1087;&#1088;&#1086;&#1077;&#1082;&#1090;\&#1072;&#1085;&#1082;&#1077;&#1090;&#107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esktop\&#1087;&#1088;&#1086;&#1077;&#1082;&#1090;\&#1072;&#1085;&#1082;&#1077;&#1090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sz="1000" u="sng" dirty="0">
                <a:solidFill>
                  <a:srgbClr val="7030A0"/>
                </a:solidFill>
              </a:rPr>
              <a:t>Ваш самый любимый напиток</a:t>
            </a:r>
          </a:p>
        </c:rich>
      </c:tx>
      <c:layout>
        <c:manualLayout>
          <c:xMode val="edge"/>
          <c:yMode val="edge"/>
          <c:x val="0.17230402583994733"/>
          <c:y val="3.4224592329247384E-2"/>
        </c:manualLayout>
      </c:layout>
    </c:title>
    <c:plotArea>
      <c:layout/>
      <c:pieChart>
        <c:varyColors val="1"/>
        <c:ser>
          <c:idx val="0"/>
          <c:order val="0"/>
          <c:explosion val="25"/>
          <c:dLbls>
            <c:dLbl>
              <c:idx val="4"/>
              <c:layout>
                <c:manualLayout>
                  <c:x val="3.1263720622564321E-2"/>
                  <c:y val="1.0890752117556421E-2"/>
                </c:manualLayout>
              </c:layout>
              <c:showCatName val="1"/>
            </c:dLbl>
            <c:showCatName val="1"/>
            <c:showLeaderLines val="1"/>
          </c:dLbls>
          <c:cat>
            <c:strRef>
              <c:f>Лист1!$A$3:$A$8</c:f>
              <c:strCache>
                <c:ptCount val="5"/>
                <c:pt idx="0">
                  <c:v>чай</c:v>
                </c:pt>
                <c:pt idx="1">
                  <c:v>молоко</c:v>
                </c:pt>
                <c:pt idx="2">
                  <c:v>сок</c:v>
                </c:pt>
                <c:pt idx="3">
                  <c:v>компот</c:v>
                </c:pt>
                <c:pt idx="4">
                  <c:v>лимонад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7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>
      <c:tx>
        <c:rich>
          <a:bodyPr/>
          <a:lstStyle/>
          <a:p>
            <a:pPr>
              <a:defRPr/>
            </a:pPr>
            <a:r>
              <a:rPr lang="ru-RU" sz="1000" u="sng" dirty="0">
                <a:solidFill>
                  <a:srgbClr val="7030A0"/>
                </a:solidFill>
              </a:rPr>
              <a:t>Какое блюдо вы предпочтёте на завтрак?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showCatName val="1"/>
            <c:showLeaderLines val="1"/>
          </c:dLbls>
          <c:cat>
            <c:strRef>
              <c:f>Лист1!$A$11:$A$14</c:f>
              <c:strCache>
                <c:ptCount val="4"/>
                <c:pt idx="0">
                  <c:v>каша</c:v>
                </c:pt>
                <c:pt idx="1">
                  <c:v>яичница</c:v>
                </c:pt>
                <c:pt idx="2">
                  <c:v>гамбурер</c:v>
                </c:pt>
                <c:pt idx="3">
                  <c:v>суп</c:v>
                </c:pt>
              </c:strCache>
            </c:strRef>
          </c:cat>
          <c:val>
            <c:numRef>
              <c:f>Лист1!$B$11:$B$14</c:f>
              <c:numCache>
                <c:formatCode>General</c:formatCode>
                <c:ptCount val="4"/>
                <c:pt idx="0">
                  <c:v>14</c:v>
                </c:pt>
                <c:pt idx="1">
                  <c:v>9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CatName val="1"/>
        </c:dLbls>
      </c:pie3DChart>
    </c:plotArea>
    <c:plotVisOnly val="1"/>
  </c:chart>
  <c:spPr>
    <a:noFill/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0"/>
  <c:chart>
    <c:plotArea>
      <c:layout/>
      <c:barChart>
        <c:barDir val="col"/>
        <c:grouping val="clustered"/>
        <c:ser>
          <c:idx val="0"/>
          <c:order val="0"/>
          <c:cat>
            <c:strRef>
              <c:f>Лист1!$A$23:$A$25</c:f>
              <c:strCache>
                <c:ptCount val="3"/>
                <c:pt idx="0">
                  <c:v>да</c:v>
                </c:pt>
                <c:pt idx="1">
                  <c:v>не очень</c:v>
                </c:pt>
                <c:pt idx="2">
                  <c:v>нет</c:v>
                </c:pt>
              </c:strCache>
            </c:strRef>
          </c:cat>
          <c:val>
            <c:numRef>
              <c:f>Лист1!$B$23:$B$25</c:f>
              <c:numCache>
                <c:formatCode>General</c:formatCode>
                <c:ptCount val="3"/>
                <c:pt idx="0">
                  <c:v>23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bubble3D val="1"/>
        </c:ser>
        <c:axId val="83719680"/>
        <c:axId val="83721216"/>
      </c:barChart>
      <c:catAx>
        <c:axId val="83719680"/>
        <c:scaling>
          <c:orientation val="minMax"/>
        </c:scaling>
        <c:axPos val="b"/>
        <c:tickLblPos val="nextTo"/>
        <c:crossAx val="83721216"/>
        <c:crosses val="autoZero"/>
        <c:auto val="1"/>
        <c:lblAlgn val="ctr"/>
        <c:lblOffset val="100"/>
      </c:catAx>
      <c:valAx>
        <c:axId val="83721216"/>
        <c:scaling>
          <c:orientation val="minMax"/>
        </c:scaling>
        <c:axPos val="l"/>
        <c:majorGridlines/>
        <c:numFmt formatCode="General" sourceLinked="1"/>
        <c:tickLblPos val="nextTo"/>
        <c:crossAx val="83719680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plotArea>
      <c:layout/>
      <c:barChart>
        <c:barDir val="col"/>
        <c:grouping val="clustered"/>
        <c:ser>
          <c:idx val="0"/>
          <c:order val="0"/>
          <c:cat>
            <c:strRef>
              <c:f>Лист1!$A$28:$A$30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очень</c:v>
                </c:pt>
              </c:strCache>
            </c:strRef>
          </c:cat>
          <c:val>
            <c:numRef>
              <c:f>Лист1!$B$28:$B$30</c:f>
              <c:numCache>
                <c:formatCode>General</c:formatCode>
                <c:ptCount val="3"/>
                <c:pt idx="0">
                  <c:v>26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axId val="88688512"/>
        <c:axId val="88690048"/>
      </c:barChart>
      <c:catAx>
        <c:axId val="88688512"/>
        <c:scaling>
          <c:orientation val="minMax"/>
        </c:scaling>
        <c:axPos val="b"/>
        <c:tickLblPos val="nextTo"/>
        <c:crossAx val="88690048"/>
        <c:crosses val="autoZero"/>
        <c:auto val="1"/>
        <c:lblAlgn val="ctr"/>
        <c:lblOffset val="100"/>
      </c:catAx>
      <c:valAx>
        <c:axId val="88690048"/>
        <c:scaling>
          <c:orientation val="minMax"/>
        </c:scaling>
        <c:axPos val="l"/>
        <c:majorGridlines/>
        <c:numFmt formatCode="General" sourceLinked="1"/>
        <c:tickLblPos val="nextTo"/>
        <c:crossAx val="88688512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2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cat>
            <c:strRef>
              <c:f>Лист1!$A$32:$A$34</c:f>
              <c:strCache>
                <c:ptCount val="3"/>
                <c:pt idx="0">
                  <c:v>Кружка молока</c:v>
                </c:pt>
                <c:pt idx="1">
                  <c:v>Стакан Кока-колы</c:v>
                </c:pt>
                <c:pt idx="2">
                  <c:v>Другой вариант</c:v>
                </c:pt>
              </c:strCache>
            </c:strRef>
          </c:cat>
          <c:val>
            <c:numRef>
              <c:f>Лист1!$B$32:$B$34</c:f>
              <c:numCache>
                <c:formatCode>General</c:formatCode>
                <c:ptCount val="3"/>
                <c:pt idx="0">
                  <c:v>12</c:v>
                </c:pt>
                <c:pt idx="1">
                  <c:v>6</c:v>
                </c:pt>
                <c:pt idx="2">
                  <c:v>8</c:v>
                </c:pt>
              </c:numCache>
            </c:numRef>
          </c:val>
        </c:ser>
        <c:shape val="cylinder"/>
        <c:axId val="88709760"/>
        <c:axId val="88719744"/>
        <c:axId val="0"/>
      </c:bar3DChart>
      <c:catAx>
        <c:axId val="88709760"/>
        <c:scaling>
          <c:orientation val="minMax"/>
        </c:scaling>
        <c:axPos val="b"/>
        <c:tickLblPos val="nextTo"/>
        <c:crossAx val="88719744"/>
        <c:crosses val="autoZero"/>
        <c:auto val="1"/>
        <c:lblAlgn val="ctr"/>
        <c:lblOffset val="100"/>
      </c:catAx>
      <c:valAx>
        <c:axId val="88719744"/>
        <c:scaling>
          <c:orientation val="minMax"/>
        </c:scaling>
        <c:axPos val="l"/>
        <c:majorGridlines/>
        <c:numFmt formatCode="General" sourceLinked="1"/>
        <c:tickLblPos val="nextTo"/>
        <c:crossAx val="88709760"/>
        <c:crosses val="autoZero"/>
        <c:crossBetween val="between"/>
      </c:valAx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1196752"/>
            <a:ext cx="6185520" cy="2016224"/>
          </a:xfrm>
        </p:spPr>
        <p:txBody>
          <a:bodyPr/>
          <a:lstStyle/>
          <a:p>
            <a:pPr algn="ctr"/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Молоко и Кока-кола. </a:t>
            </a:r>
            <a:br>
              <a:rPr lang="ru-RU" sz="4000" dirty="0" smtClean="0"/>
            </a:br>
            <a:r>
              <a:rPr lang="ru-RU" sz="4000" dirty="0" smtClean="0"/>
              <a:t>Что выбрать?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437112"/>
            <a:ext cx="4034658" cy="1628800"/>
          </a:xfrm>
        </p:spPr>
        <p:txBody>
          <a:bodyPr>
            <a:normAutofit fontScale="92500" lnSpcReduction="10000"/>
          </a:bodyPr>
          <a:lstStyle/>
          <a:p>
            <a:r>
              <a:rPr lang="ru-RU" sz="1600" b="1" i="1" dirty="0" smtClean="0"/>
              <a:t>Выполнила:</a:t>
            </a:r>
          </a:p>
          <a:p>
            <a:r>
              <a:rPr lang="ru-RU" sz="1600" b="1" i="1" dirty="0" smtClean="0"/>
              <a:t>ученица 3 «Б» класса </a:t>
            </a:r>
          </a:p>
          <a:p>
            <a:r>
              <a:rPr lang="ru-RU" sz="1600" b="1" i="1" dirty="0" smtClean="0"/>
              <a:t>Журавлёва Александра</a:t>
            </a:r>
          </a:p>
          <a:p>
            <a:r>
              <a:rPr lang="ru-RU" sz="1600" b="1" i="1" dirty="0" smtClean="0"/>
              <a:t>Руководитель</a:t>
            </a:r>
          </a:p>
          <a:p>
            <a:r>
              <a:rPr lang="ru-RU" sz="1600" b="1" i="1" dirty="0" err="1" smtClean="0"/>
              <a:t>Полиектова</a:t>
            </a:r>
            <a:endParaRPr lang="ru-RU" sz="1600" b="1" i="1" dirty="0" smtClean="0"/>
          </a:p>
          <a:p>
            <a:r>
              <a:rPr lang="ru-RU" sz="1600" b="1" i="1" dirty="0" smtClean="0"/>
              <a:t>Наталия Константиновна</a:t>
            </a:r>
            <a:endParaRPr lang="ru-RU" sz="1600" dirty="0"/>
          </a:p>
        </p:txBody>
      </p:sp>
      <p:pic>
        <p:nvPicPr>
          <p:cNvPr id="13314" name="Picture 2" descr="http://afisha.cheb.ru/pics/big/128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996952"/>
            <a:ext cx="3958550" cy="3514712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699792" y="404664"/>
            <a:ext cx="6444208" cy="1700808"/>
          </a:xfrm>
          <a:prstGeom prst="rect">
            <a:avLst/>
          </a:prstGeom>
        </p:spPr>
        <p:txBody>
          <a:bodyPr vert="horz" lIns="45720" tIns="0" rIns="4572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b="1" i="1" dirty="0" smtClean="0">
                <a:solidFill>
                  <a:srgbClr val="FFFFFF"/>
                </a:solidFill>
              </a:rPr>
              <a:t>Муниципальное 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b="1" i="1" dirty="0" smtClean="0">
                <a:solidFill>
                  <a:srgbClr val="FFFFFF"/>
                </a:solidFill>
              </a:rPr>
              <a:t>  средняя общеобразовательная школа № 1</a:t>
            </a:r>
            <a:endParaRPr kumimoji="0" lang="ru-RU" b="0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1124744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Белки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 </a:t>
            </a:r>
            <a:br>
              <a:rPr lang="ru-RU" sz="1800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– основной материал, из которого построены клетки и ткани нашего организма</a:t>
            </a:r>
            <a:endParaRPr lang="ru-RU" sz="180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3212976"/>
            <a:ext cx="3024336" cy="138499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Продукты, содержащие белок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1785938" cy="223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509120"/>
            <a:ext cx="1881187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013176"/>
            <a:ext cx="2214562" cy="140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013176"/>
            <a:ext cx="2088232" cy="141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http://im5-tub-ru.yandex.net/i?id=155104719-62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196752"/>
            <a:ext cx="1656184" cy="1194363"/>
          </a:xfrm>
          <a:prstGeom prst="rect">
            <a:avLst/>
          </a:prstGeom>
          <a:noFill/>
        </p:spPr>
      </p:pic>
      <p:pic>
        <p:nvPicPr>
          <p:cNvPr id="33796" name="Picture 4" descr="http://www.irecommend.ru/sites/default/files/product-images/41475/tvoro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1268760"/>
            <a:ext cx="1561998" cy="2448272"/>
          </a:xfrm>
          <a:prstGeom prst="rect">
            <a:avLst/>
          </a:prstGeom>
          <a:noFill/>
        </p:spPr>
      </p:pic>
      <p:pic>
        <p:nvPicPr>
          <p:cNvPr id="33798" name="Picture 6" descr="http://s60.radikal.ru/i170/0809/6c/b739b75ade2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1268760"/>
            <a:ext cx="3029983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1124744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Жиры</a:t>
            </a:r>
            <a:br>
              <a:rPr lang="ru-RU" sz="1800" u="sng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– богатейший источник энергии, участвует в процессах роста и развития человека</a:t>
            </a:r>
            <a:endParaRPr lang="ru-RU" sz="180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1844824"/>
            <a:ext cx="2520280" cy="138499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Продукты, содержащие жиры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19748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://venzaclub.ru/files/Kyrica-gril-recept-ti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149080"/>
            <a:ext cx="3096344" cy="207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223800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://foodimentaryguy.files.wordpress.com/2012/04/glazedhamspiralcut.jpg?w=6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268760"/>
            <a:ext cx="1800200" cy="185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http://img.board.com.ua/a/1042797588/wm/0-olivki-masliny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861048"/>
            <a:ext cx="131054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980728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Углеводы</a:t>
            </a:r>
            <a:br>
              <a:rPr lang="ru-RU" sz="1800" u="sng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– способствуют экономному расходованию белка</a:t>
            </a:r>
            <a:endParaRPr lang="ru-RU" sz="180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2060848"/>
            <a:ext cx="3024336" cy="138499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Продукты, содержащие углеводы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437112"/>
            <a:ext cx="2121363" cy="1591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http://www.wallpaperscatolicos.com/cliparts/gallery/images/Navidad/Adornos/adornos_navidad%20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2635046" cy="2036515"/>
          </a:xfrm>
          <a:prstGeom prst="rect">
            <a:avLst/>
          </a:prstGeom>
          <a:noFill/>
        </p:spPr>
      </p:pic>
      <p:pic>
        <p:nvPicPr>
          <p:cNvPr id="19460" name="Picture 4" descr="http://www.1zoom.net/prev/212/21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717032"/>
            <a:ext cx="2880319" cy="2160240"/>
          </a:xfrm>
          <a:prstGeom prst="rect">
            <a:avLst/>
          </a:prstGeom>
          <a:noFill/>
        </p:spPr>
      </p:pic>
      <p:pic>
        <p:nvPicPr>
          <p:cNvPr id="19462" name="Picture 6" descr="http://img-fotki.yandex.ru/get/5809/119528728.8c1/0_90277_8a6efaf1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772816"/>
            <a:ext cx="2232248" cy="1872208"/>
          </a:xfrm>
          <a:prstGeom prst="rect">
            <a:avLst/>
          </a:prstGeom>
          <a:noFill/>
        </p:spPr>
      </p:pic>
      <p:pic>
        <p:nvPicPr>
          <p:cNvPr id="19464" name="Picture 8" descr="http://shemz.ru/media/reach_page_media/2011/11/14/clip89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12776"/>
            <a:ext cx="2483768" cy="2148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980728"/>
          </a:xfrm>
        </p:spPr>
        <p:txBody>
          <a:bodyPr>
            <a:normAutofit/>
          </a:bodyPr>
          <a:lstStyle/>
          <a:p>
            <a:pPr algn="ctr"/>
            <a:r>
              <a:rPr lang="ru-RU" sz="1800" u="sng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Витамины</a:t>
            </a:r>
            <a:br>
              <a:rPr lang="ru-RU" sz="1800" u="sng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необходимы для нормального функционирования организма</a:t>
            </a:r>
            <a:endParaRPr lang="ru-RU" sz="1800" dirty="0"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196752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Витамин </a:t>
            </a:r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С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повышает сопротивляемость организма различным болезням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1340768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Витамин </a:t>
            </a:r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b="1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</a:rPr>
              <a:t>(«солнечный»)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необходим для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прочности костей</a:t>
            </a:r>
          </a:p>
          <a:p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067944" y="1340768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1656184" cy="132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233987"/>
            <a:ext cx="2444750" cy="129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2" name="Picture 2" descr="http://img0.liveinternet.ru/images/attach/c/2/66/411/66411765_1289371597_342776_2718nothumb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645024"/>
            <a:ext cx="180020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img0.liveinternet.ru/images/attach/c/6/92/547/92547372_798506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276872"/>
            <a:ext cx="1800200" cy="1350150"/>
          </a:xfrm>
          <a:prstGeom prst="rect">
            <a:avLst/>
          </a:prstGeom>
          <a:noFill/>
        </p:spPr>
      </p:pic>
      <p:pic>
        <p:nvPicPr>
          <p:cNvPr id="35846" name="Picture 6" descr="http://www.puzmo.com/resimler/640/57456606621052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645024"/>
            <a:ext cx="2016224" cy="1512168"/>
          </a:xfrm>
          <a:prstGeom prst="rect">
            <a:avLst/>
          </a:prstGeom>
          <a:noFill/>
        </p:spPr>
      </p:pic>
      <p:pic>
        <p:nvPicPr>
          <p:cNvPr id="35850" name="Picture 10" descr="http://milknet.ru/data/profile/4439/profile1kcO8z_im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4437112"/>
            <a:ext cx="1656184" cy="1944216"/>
          </a:xfrm>
          <a:prstGeom prst="rect">
            <a:avLst/>
          </a:prstGeom>
          <a:noFill/>
        </p:spPr>
      </p:pic>
      <p:pic>
        <p:nvPicPr>
          <p:cNvPr id="35852" name="Picture 12" descr="http://tb.ele.ro/Omega-3-si-dezvoltarea-copilului/922d614c30b80aa468/588/331/2/70/Omega-3-si-dezvoltarea-copilulu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2924944"/>
            <a:ext cx="230251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860032" y="2996952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Рыбий жир</a:t>
            </a:r>
            <a:endParaRPr lang="ru-RU" sz="1200" dirty="0"/>
          </a:p>
        </p:txBody>
      </p:sp>
      <p:pic>
        <p:nvPicPr>
          <p:cNvPr id="35856" name="Picture 16" descr="http://www.healthprogram.ru/uploads/posts/2009-04/1238584047_18647576_gorbushakniga1_0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869160"/>
            <a:ext cx="2158776" cy="136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8" name="Picture 18" descr="http://svezheenadom.ru/images/products/2526762/2526762-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2132856"/>
            <a:ext cx="88883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528" y="188640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Витамин </a:t>
            </a:r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А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способствует обмену веществ, улучшает зрение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11960" y="260648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Витамин </a:t>
            </a:r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b="1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укрепляет организм, даёт запас энергии</a:t>
            </a:r>
          </a:p>
          <a:p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067944" y="188640"/>
            <a:ext cx="0" cy="6336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 descr="http://im4-tub-ru.yandex.net/i?id=41903471-34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952500" cy="1428750"/>
          </a:xfrm>
          <a:prstGeom prst="rect">
            <a:avLst/>
          </a:prstGeom>
          <a:noFill/>
        </p:spPr>
      </p:pic>
      <p:pic>
        <p:nvPicPr>
          <p:cNvPr id="36870" name="Picture 6" descr="http://www.myvin.com.ua/content/user_files/images/2012_06_28_v2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556792"/>
            <a:ext cx="2088232" cy="1224136"/>
          </a:xfrm>
          <a:prstGeom prst="rect">
            <a:avLst/>
          </a:prstGeom>
          <a:noFill/>
        </p:spPr>
      </p:pic>
      <p:pic>
        <p:nvPicPr>
          <p:cNvPr id="36872" name="Picture 8" descr="http://radikale.ru/data/upload/04012/fb1a9/cb15f5bc5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1703893" cy="1656184"/>
          </a:xfrm>
          <a:prstGeom prst="rect">
            <a:avLst/>
          </a:prstGeom>
          <a:noFill/>
        </p:spPr>
      </p:pic>
      <p:pic>
        <p:nvPicPr>
          <p:cNvPr id="36874" name="Picture 10" descr="http://receptnaveka.ru/wp-content/uploads/2012/08/%D0%B1%D0%B0%D0%BA%D0%BB%D0%B0%D0%B6%D0%B0%D0%BD%D1%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941168"/>
            <a:ext cx="1491041" cy="1440160"/>
          </a:xfrm>
          <a:prstGeom prst="rect">
            <a:avLst/>
          </a:prstGeom>
          <a:noFill/>
        </p:spPr>
      </p:pic>
      <p:pic>
        <p:nvPicPr>
          <p:cNvPr id="36876" name="Picture 12" descr="http://news.samaratoday.ru/edit/uploaded1/215122_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3068960"/>
            <a:ext cx="1933575" cy="1447801"/>
          </a:xfrm>
          <a:prstGeom prst="rect">
            <a:avLst/>
          </a:prstGeom>
          <a:noFill/>
        </p:spPr>
      </p:pic>
      <p:pic>
        <p:nvPicPr>
          <p:cNvPr id="36878" name="Picture 14" descr="http://barnaul.freeadsin.ru/content/root/users/2012/20120829/osa-ola-mail-ru/offers/201208/f20120829062429-kartofe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636912"/>
            <a:ext cx="1800200" cy="1800200"/>
          </a:xfrm>
          <a:prstGeom prst="rect">
            <a:avLst/>
          </a:prstGeom>
          <a:noFill/>
        </p:spPr>
      </p:pic>
      <p:pic>
        <p:nvPicPr>
          <p:cNvPr id="36880" name="Picture 16" descr="http://img0.liveinternet.ru/images/attach/c/0/39/781/39781384_baton_narezno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5229200"/>
            <a:ext cx="2273936" cy="1152128"/>
          </a:xfrm>
          <a:prstGeom prst="rect">
            <a:avLst/>
          </a:prstGeom>
          <a:noFill/>
        </p:spPr>
      </p:pic>
      <p:pic>
        <p:nvPicPr>
          <p:cNvPr id="36882" name="Picture 18" descr="http://storage.pressfoto.ru/2011.07/732129103247d88f8f3e8ea7da0ed06fe8d14313af2_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2348880"/>
            <a:ext cx="2448272" cy="1639991"/>
          </a:xfrm>
          <a:prstGeom prst="rect">
            <a:avLst/>
          </a:prstGeom>
          <a:noFill/>
        </p:spPr>
      </p:pic>
      <p:pic>
        <p:nvPicPr>
          <p:cNvPr id="36884" name="Picture 20" descr="http://static.ngs.ru/news/preview/0e5ed2baa95670cdca2afb955f171f1102a51659_5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3789040"/>
            <a:ext cx="1908962" cy="1800200"/>
          </a:xfrm>
          <a:prstGeom prst="rect">
            <a:avLst/>
          </a:prstGeom>
          <a:noFill/>
        </p:spPr>
      </p:pic>
      <p:pic>
        <p:nvPicPr>
          <p:cNvPr id="36886" name="Picture 22" descr="http://im6-tub-ru.yandex.net/i?id=301964680-33-72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1556792"/>
            <a:ext cx="1819275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35773" y="0"/>
            <a:ext cx="56268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Самые вредные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продукты питания</a:t>
            </a:r>
          </a:p>
          <a:p>
            <a:pPr algn="ctr"/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(по мнению экспертов)</a:t>
            </a:r>
            <a:endParaRPr lang="ru-RU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67944" y="1844824"/>
            <a:ext cx="0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772816"/>
            <a:ext cx="40679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u="sng" dirty="0" smtClean="0">
                <a:solidFill>
                  <a:schemeClr val="tx2">
                    <a:lumMod val="75000"/>
                  </a:schemeClr>
                </a:solidFill>
              </a:rPr>
              <a:t>Сладкие газированные напитки</a:t>
            </a:r>
          </a:p>
          <a:p>
            <a:endParaRPr lang="ru-RU" sz="2600" dirty="0"/>
          </a:p>
        </p:txBody>
      </p:sp>
      <p:pic>
        <p:nvPicPr>
          <p:cNvPr id="8" name="Рисунок 7" descr="http://videovizov.com.ua/userfiles/image/vitrina/9/IMG_14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37112"/>
            <a:ext cx="374441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www.ru.all.biz/img/ru/catalog/232492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2636912"/>
            <a:ext cx="2214008" cy="1512168"/>
          </a:xfrm>
          <a:prstGeom prst="rect">
            <a:avLst/>
          </a:prstGeom>
          <a:noFill/>
        </p:spPr>
      </p:pic>
      <p:pic>
        <p:nvPicPr>
          <p:cNvPr id="3076" name="Picture 4" descr="http://images.clipartpanda.com/emir-clipart-sprit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420888"/>
            <a:ext cx="1152128" cy="1152128"/>
          </a:xfrm>
          <a:prstGeom prst="rect">
            <a:avLst/>
          </a:prstGeom>
          <a:noFill/>
        </p:spPr>
      </p:pic>
      <p:pic>
        <p:nvPicPr>
          <p:cNvPr id="3084" name="Picture 12" descr="http://roboteatsicecream.com/wp-content/uploads/2012/09/fanta_orange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492897"/>
            <a:ext cx="604867" cy="11521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139952" y="2348880"/>
            <a:ext cx="3923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600" dirty="0" smtClean="0"/>
              <a:t> Созданы вовсе не для утоления жажды, а для её вызывания</a:t>
            </a:r>
          </a:p>
          <a:p>
            <a:pPr algn="just"/>
            <a:endParaRPr lang="ru-RU" sz="26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600" dirty="0" smtClean="0"/>
              <a:t> В них много сахара – в одном стакане не менее пяти чайных ложек.</a:t>
            </a:r>
          </a:p>
          <a:p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332656"/>
            <a:ext cx="35283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Картофельные чипсы</a:t>
            </a:r>
          </a:p>
          <a:p>
            <a:endParaRPr lang="ru-RU" sz="2600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90872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 Смесь углеводов, жира, красителей и заменителей вкуса.</a:t>
            </a:r>
          </a:p>
          <a:p>
            <a:pPr algn="just"/>
            <a:endParaRPr lang="ru-RU" sz="2400" dirty="0" smtClean="0"/>
          </a:p>
        </p:txBody>
      </p:sp>
      <p:pic>
        <p:nvPicPr>
          <p:cNvPr id="13" name="Рисунок 12" descr="http://xn--b1agamjq0ab.xn--p1ai/uploads/images/chipsy_oreshki_2011_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6104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://s46.radikal.ru/i114/1004/6a/ec2c8f44e34f.png"/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2060848"/>
            <a:ext cx="1800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s://partywirks.com/asset/asset/16247/work_clip_art_1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1325397" cy="1368152"/>
          </a:xfrm>
          <a:prstGeom prst="rect">
            <a:avLst/>
          </a:prstGeom>
          <a:noFill/>
        </p:spPr>
      </p:pic>
      <p:pic>
        <p:nvPicPr>
          <p:cNvPr id="29702" name="Picture 6" descr="http://i4.glitter-graphics.org/pub/2476/2476694oxsqappfk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132856"/>
            <a:ext cx="1031543" cy="1440160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067944" y="476672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55976" y="332656"/>
            <a:ext cx="35283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Сладкие батончики</a:t>
            </a:r>
          </a:p>
          <a:p>
            <a:endParaRPr lang="ru-RU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1960" y="90872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 Сочетание большого количества сахара и различных химических добавок.</a:t>
            </a:r>
            <a:endParaRPr lang="ru-RU" sz="2400" dirty="0"/>
          </a:p>
        </p:txBody>
      </p:sp>
      <p:pic>
        <p:nvPicPr>
          <p:cNvPr id="16" name="Рисунок 15" descr="http://truelifer.ru/wp-content/uploads/2012/12/%D0%A1%D0%B0%D0%BC%D1%8B%D0%B5-%D0%B2%D1%80%D0%B5%D0%B4%D0%BD%D1%8B%D0%B5-%D0%BF%D1%80%D0%BE%D0%B4%D1%83%D0%BA%D1%82%D1%8B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420888"/>
            <a:ext cx="273630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4067944" y="4888230"/>
            <a:ext cx="266429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 Высочайшая калорийность и желание есть их снова и снова.</a:t>
            </a:r>
          </a:p>
          <a:p>
            <a:endParaRPr lang="ru-RU" sz="2600" dirty="0"/>
          </a:p>
        </p:txBody>
      </p:sp>
      <p:pic>
        <p:nvPicPr>
          <p:cNvPr id="19" name="Рисунок 18" descr="http://ooo-norteks.ru/_mod_files/ce_images/eshop/30016764_i2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5085184"/>
            <a:ext cx="151216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8640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Жевательные конфеты, пастила, </a:t>
            </a:r>
            <a:r>
              <a:rPr lang="ru-RU" sz="2400" b="1" u="sng" dirty="0" err="1" smtClean="0">
                <a:solidFill>
                  <a:schemeClr val="tx2">
                    <a:lumMod val="75000"/>
                  </a:schemeClr>
                </a:solidFill>
              </a:rPr>
              <a:t>чупа-чупсы</a:t>
            </a:r>
            <a:endParaRPr lang="ru-RU" sz="2400" b="1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3573016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Всё это тоже без сомнения вредные продукты</a:t>
            </a:r>
          </a:p>
          <a:p>
            <a:endParaRPr lang="ru-RU" sz="2600" dirty="0"/>
          </a:p>
        </p:txBody>
      </p:sp>
      <p:pic>
        <p:nvPicPr>
          <p:cNvPr id="8" name="Рисунок 7" descr="http://i1109.photobucket.com/albums/h431/barmoska/Photo-USA-10-07-2013/DSC_9484_zpsb90703c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09634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www.tabmag.ru/pic/t30_22_1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4544" y="5013176"/>
            <a:ext cx="31683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://s00.yaplakal.com/pics/pics_original/8/0/3/137530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4437112"/>
            <a:ext cx="1368152" cy="771729"/>
          </a:xfrm>
          <a:prstGeom prst="rect">
            <a:avLst/>
          </a:prstGeom>
          <a:noFill/>
        </p:spPr>
      </p:pic>
      <p:pic>
        <p:nvPicPr>
          <p:cNvPr id="31750" name="Picture 6" descr="http://www.lollywarehouse.com.au/wp-content/uploads/2013/08/chupa-chu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5301208"/>
            <a:ext cx="1661256" cy="110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067944" y="476672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3968" y="260648"/>
            <a:ext cx="37444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Сосиски, сардельки, вареная колбаса</a:t>
            </a:r>
          </a:p>
          <a:p>
            <a:endParaRPr lang="ru-RU" sz="2600" dirty="0"/>
          </a:p>
        </p:txBody>
      </p:sp>
      <p:pic>
        <p:nvPicPr>
          <p:cNvPr id="12" name="Рисунок 11" descr="http://www.brestmeat.by/upload/iblock/1e4/1e438a690e5ed4798a9f0d301554b2f8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980728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83968" y="2780928"/>
            <a:ext cx="381642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Сало, нутряной жир и свиная шкурка занимают до половины веса этих продуктов.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С помощью вкусовых добавок эти продукты маскируются под мясо.</a:t>
            </a:r>
          </a:p>
          <a:p>
            <a:endParaRPr lang="ru-RU" sz="2600" dirty="0"/>
          </a:p>
        </p:txBody>
      </p:sp>
      <p:pic>
        <p:nvPicPr>
          <p:cNvPr id="15" name="Рисунок 14" descr="http://www.coollady.ru/pic/0002/kolbasa/12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5517232"/>
            <a:ext cx="165618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8640"/>
            <a:ext cx="3995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Майонез и кетчуп</a:t>
            </a:r>
          </a:p>
          <a:p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564904"/>
            <a:ext cx="44279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Содержат огромное количество жиров и углеводов, а также красителей, подсластителей и заменителей</a:t>
            </a:r>
          </a:p>
          <a:p>
            <a:endParaRPr lang="ru-RU" sz="26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27984" y="548680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3968" y="260648"/>
            <a:ext cx="38884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Лапша быстрого приготовления, растворимые супы, картофельное пюре и растворимые соки</a:t>
            </a:r>
          </a:p>
          <a:p>
            <a:endParaRPr lang="ru-RU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4427984" y="3717032"/>
            <a:ext cx="3600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	Всё это сплошная химия, наносящая несомненный вред нашему организму</a:t>
            </a:r>
          </a:p>
          <a:p>
            <a:endParaRPr lang="ru-RU" sz="2600" dirty="0"/>
          </a:p>
        </p:txBody>
      </p:sp>
      <p:pic>
        <p:nvPicPr>
          <p:cNvPr id="16" name="Рисунок 15" descr="Майонез &quot;ЗОЛОТОЕ ЗЕРНЫШКО&quot;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692696"/>
            <a:ext cx="2817495" cy="20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Продажа пищевых производств Солнечный Ветер: продукция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4581128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wahu.ru/pictures/f/482/f19482/89c379ee6bf3136ed32197435674bb89.jpg"/>
          <p:cNvPicPr/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2492896"/>
            <a:ext cx="535991" cy="12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2JOY.ME - Билл и Марши Бойкеры из Оклахомы отсудили 180 тысяч долларов у компании &quot;Хайнц&quot; после того как обнаружили, что в каждо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64904"/>
            <a:ext cx="893708" cy="112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СВВМИУ.ru :: Просмотр темы - АРХИВ.Общение тоскинцев в 2011 году-1.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2276872"/>
            <a:ext cx="122413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Всё про бодибилдинг - Статьи - Страница 37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2348880"/>
            <a:ext cx="216024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Конкурс на PK HD - Страница 2 - Форум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5373216"/>
            <a:ext cx="266429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74467" y="0"/>
            <a:ext cx="668804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Опрос (анкетирование) одноклассников</a:t>
            </a:r>
            <a:endParaRPr lang="ru-RU" sz="25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564904"/>
            <a:ext cx="2592288" cy="121859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Диаграмма 10"/>
          <p:cNvGraphicFramePr/>
          <p:nvPr/>
        </p:nvGraphicFramePr>
        <p:xfrm>
          <a:off x="323528" y="620688"/>
          <a:ext cx="295232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4499992" y="692696"/>
          <a:ext cx="3168352" cy="1788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0" y="3284984"/>
          <a:ext cx="262778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83568" y="299695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u="sng" dirty="0" smtClean="0">
                <a:solidFill>
                  <a:srgbClr val="7030A0"/>
                </a:solidFill>
              </a:rPr>
              <a:t>Любите ли вы овощи?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627784" y="4221088"/>
            <a:ext cx="28083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u="sng" dirty="0" smtClean="0">
                <a:solidFill>
                  <a:srgbClr val="7030A0"/>
                </a:solidFill>
              </a:rPr>
              <a:t>Чтобы ты выпил прямо сейчас</a:t>
            </a:r>
          </a:p>
          <a:p>
            <a:pPr algn="ctr"/>
            <a:r>
              <a:rPr lang="ru-RU" sz="1000" b="1" u="sng" dirty="0" smtClean="0">
                <a:solidFill>
                  <a:srgbClr val="7030A0"/>
                </a:solidFill>
              </a:rPr>
              <a:t> с большим удовольствием?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796136" y="306896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u="sng" dirty="0" smtClean="0">
                <a:solidFill>
                  <a:srgbClr val="7030A0"/>
                </a:solidFill>
              </a:rPr>
              <a:t>Любите ли вы фрукты?</a:t>
            </a:r>
          </a:p>
          <a:p>
            <a:endParaRPr lang="ru-RU" dirty="0"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64088" y="3501008"/>
          <a:ext cx="27363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2339752" y="4581128"/>
          <a:ext cx="324036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3" name="Прямая со стрелкой 22"/>
          <p:cNvCxnSpPr>
            <a:stCxn id="1026" idx="0"/>
          </p:cNvCxnSpPr>
          <p:nvPr/>
        </p:nvCxnSpPr>
        <p:spPr>
          <a:xfrm flipV="1">
            <a:off x="4067944" y="908720"/>
            <a:ext cx="864096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2771800" y="836712"/>
            <a:ext cx="1008112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195736" y="2996952"/>
            <a:ext cx="57606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364088" y="3068960"/>
            <a:ext cx="50405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3995936" y="3789040"/>
            <a:ext cx="36004" cy="4375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lopotun.ru/files/upload/images/2013-08/rebenok-v-supermarkete-336px-336px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05064"/>
            <a:ext cx="2736304" cy="2520280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404664"/>
            <a:ext cx="24980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http://pics.livejournal.com/max_fedosov/pic/000yzwe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005064"/>
            <a:ext cx="3456384" cy="2448272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Выноска-облако 5"/>
          <p:cNvSpPr/>
          <p:nvPr/>
        </p:nvSpPr>
        <p:spPr>
          <a:xfrm>
            <a:off x="2195736" y="2564904"/>
            <a:ext cx="3168352" cy="1296144"/>
          </a:xfrm>
          <a:prstGeom prst="cloudCallout">
            <a:avLst>
              <a:gd name="adj1" fmla="val 58127"/>
              <a:gd name="adj2" fmla="val 99995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Хочу Кока-колу!!!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48680"/>
            <a:ext cx="7344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800" dirty="0" smtClean="0"/>
              <a:t>Очень часто мы, дети, придя в магазин, просим купить нам товары в ярких красочных упаковках, не задумываясь о пользе того или иного продукта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30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75856" y="188640"/>
            <a:ext cx="14382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 1.</a:t>
            </a:r>
            <a:endParaRPr lang="ru-RU" sz="25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" name="Рисунок 21" descr="C:\Users\Elena\Desktop\проект\фото\DSC_27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2952328" cy="201622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4" name="Рисунок 23" descr="C:\Users\Elena\Desktop\проект\фото\DSC_2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836712"/>
            <a:ext cx="2952328" cy="201622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6" name="Рисунок 25" descr="C:\Users\Elena\AppData\Local\Microsoft\Windows\Temporary Internet Files\Content.Word\DSC_27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2016224" cy="268428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11560" y="285293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Налила в один стакан Кока-колу, в другой - молоко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427984" y="285293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каждый из стаканов положила по куриному яйцу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38610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7904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03848" y="3861048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следующий день яйцо из Кока-колы окрасилось в грязно-коричневый цвет, а яйцо из молока осталось белым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3347864" y="5013176"/>
            <a:ext cx="4248472" cy="12003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7030A0"/>
                </a:solidFill>
              </a:rPr>
              <a:t>Вывод: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Кока-кола содержит много красителя, который проник в твердую яичную скорлупу.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75856" y="188640"/>
            <a:ext cx="14382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 2.</a:t>
            </a:r>
            <a:endParaRPr lang="ru-RU" sz="25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536" y="285293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Налила в одну миску Кока-колу, в другую - молоко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427984" y="285293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каждую из мисок положила по монете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36450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7904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528" y="566124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Через несколько дней монета в молоке окислилась, то есть стала темной, а монета в Кока-коле, наоборот, очистилась от налета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499992" y="3861048"/>
            <a:ext cx="3312368" cy="175432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7030A0"/>
                </a:solidFill>
              </a:rPr>
              <a:t>Вывод: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Кока-кола разъедает ржавчину и стойкий налет, тем самым пагубно влияя на среду, в которую она попадает</a:t>
            </a:r>
            <a:endParaRPr lang="ru-RU" dirty="0"/>
          </a:p>
        </p:txBody>
      </p:sp>
      <p:pic>
        <p:nvPicPr>
          <p:cNvPr id="13" name="Рисунок 12" descr="C:\Users\Elena\Desktop\проект\фото\DSC_27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764704"/>
            <a:ext cx="3240359" cy="201622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 descr="C:\Users\Elena\Desktop\проект\фото\DSC_27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764704"/>
            <a:ext cx="3312368" cy="208823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 descr="C:\Users\Elena\Desktop\проект\фото\DSC_27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73016"/>
            <a:ext cx="3312368" cy="201622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75856" y="188640"/>
            <a:ext cx="14382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 3.</a:t>
            </a:r>
            <a:endParaRPr lang="ru-RU" sz="25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536" y="285293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Кусочек колбасы разрезала на две половинки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427984" y="285293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Один кусочек положила в миску с молоком, другой – с Кока-колой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36450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7904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1560" y="5733256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Колбаса в молоке не потеряла своего вида, а в Кока-коле почернела .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499992" y="4653136"/>
            <a:ext cx="3312368" cy="12003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7030A0"/>
                </a:solidFill>
              </a:rPr>
              <a:t>Вывод: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Кока-кола разрушает продукты, с которыми взаимодействует</a:t>
            </a:r>
            <a:endParaRPr lang="ru-RU" dirty="0"/>
          </a:p>
        </p:txBody>
      </p:sp>
      <p:pic>
        <p:nvPicPr>
          <p:cNvPr id="17" name="Рисунок 16" descr="C:\Users\Elena\Desktop\проект\фото\DSC_27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096344" cy="21602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8" name="Рисунок 17" descr="C:\Users\Elena\Desktop\проект\фото\DSC_27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92696"/>
            <a:ext cx="3384376" cy="21602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9" name="Рисунок 18" descr="C:\Users\Elena\Desktop\проект\фото\DSC_27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73016"/>
            <a:ext cx="3096344" cy="21602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75856" y="188640"/>
            <a:ext cx="14382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 4.</a:t>
            </a:r>
            <a:endParaRPr lang="ru-RU" sz="25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536" y="285293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Добавила молоко в бутылку с Кока-колой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004048" y="41490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Перемешала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36450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39952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536" y="580526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бутылке образовалась прозрачная жидкость, на дне которой лежали темные хлопья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427984" y="4869160"/>
            <a:ext cx="3312368" cy="147732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7030A0"/>
                </a:solidFill>
              </a:rPr>
              <a:t>Вывод: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Кока-кола разрушающе действует на продукты питания, с которыми соприкасается</a:t>
            </a:r>
            <a:endParaRPr lang="ru-RU" dirty="0"/>
          </a:p>
        </p:txBody>
      </p:sp>
      <p:pic>
        <p:nvPicPr>
          <p:cNvPr id="13" name="Рисунок 12" descr="C:\Users\Elena\Desktop\проект\фото\DSC_26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113061" cy="208380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 descr="C:\Users\Elena\Desktop\проект\фото\DSC_26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64704"/>
            <a:ext cx="2207112" cy="329727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 descr="C:\Users\Elena\Desktop\проект\фото\DSC_26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3168352" cy="21602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75856" y="188640"/>
            <a:ext cx="14382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 5.</a:t>
            </a:r>
            <a:endParaRPr lang="ru-RU" sz="25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2132856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бутылку с Кока-колой положила три мятные конфеты «</a:t>
            </a:r>
            <a:r>
              <a:rPr lang="ru-RU" dirty="0" err="1" smtClean="0"/>
              <a:t>Ментос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932040" y="29969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Кока-кола фонтаном выбрызнула из бутылки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36450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39952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7584" y="580526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Произошла химическая реакция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283968" y="4293096"/>
            <a:ext cx="3672408" cy="175432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7030A0"/>
                </a:solidFill>
              </a:rPr>
              <a:t>Вывод: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Кока кола содержит кислоту и щелочь, при взаимодействии которых происходит химическая реакция с выделением углекислого газа</a:t>
            </a:r>
            <a:endParaRPr lang="ru-RU" dirty="0"/>
          </a:p>
        </p:txBody>
      </p:sp>
      <p:pic>
        <p:nvPicPr>
          <p:cNvPr id="17" name="Рисунок 16" descr="представила свои крупнейшие проекты - Коллекция рефератов по биологии, георгафии и ОБЖ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518964" cy="97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Elena\Desktop\проект\фото\DSC_27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2808312" cy="1944216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9" name="Рисунок 18" descr="C:\Users\Elena\Desktop\проект\фото\DSC_27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17032"/>
            <a:ext cx="3096344" cy="201622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Из чего состоит Кока-кола?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7488832" cy="20162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500" dirty="0" smtClean="0"/>
              <a:t>   	Состав напитка, содержащийся на этикетке, мне мало понятен. Но ясно одно – напиток содержит много химических элементов и мало что натурального.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  <p:sp>
        <p:nvSpPr>
          <p:cNvPr id="20482" name="AutoShape 2" descr="Картинки по запросу состав кока колы на этикетк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http://i53.fastpic.ru/big/2013/0127/dc/905c79a490593569c3699e6285f522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7620000" cy="14668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4869160"/>
            <a:ext cx="640871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 состав Кока-колы входят очень вредные для нашего организма вещества. </a:t>
            </a:r>
            <a:endParaRPr lang="ru-RU" sz="3200" dirty="0"/>
          </a:p>
        </p:txBody>
      </p:sp>
      <p:pic>
        <p:nvPicPr>
          <p:cNvPr id="9218" name="Picture 2" descr="красный Exlamation Фото SpiderPic Royalty Free фото фонд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4653136"/>
            <a:ext cx="1152128" cy="2008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239000" cy="864096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</a:rPr>
              <a:t>Из чего состоит молоко?</a:t>
            </a:r>
            <a:endParaRPr lang="ru-RU" sz="2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7488832" cy="20162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500" dirty="0" smtClean="0"/>
              <a:t>   	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  <p:sp>
        <p:nvSpPr>
          <p:cNvPr id="20482" name="AutoShape 2" descr="Картинки по запросу состав кока колы на этикетк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692696"/>
            <a:ext cx="14382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 6.</a:t>
            </a:r>
            <a:endParaRPr lang="ru-RU" sz="25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C:\Users\Elena\Desktop\проект\фото\DSC_27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231842" cy="21633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C:\Users\Elena\Desktop\проект\фото\DSC_27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2"/>
            <a:ext cx="3228310" cy="216095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7584" y="335699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Налила молоко в кружку и оставила на ночь в теплом месте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967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11967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 descr="C:\Users\Elena\Desktop\проект\фото\DSC_27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40"/>
            <a:ext cx="3237023" cy="216678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499992" y="4437112"/>
            <a:ext cx="3168352" cy="12003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Утром сверху в кружке были жирные сливки. Так молоко рассказало мне, что содержит </a:t>
            </a:r>
            <a:r>
              <a:rPr lang="ru-RU" b="1" u="sng" dirty="0" smtClean="0">
                <a:solidFill>
                  <a:srgbClr val="7030A0"/>
                </a:solidFill>
              </a:rPr>
              <a:t>жир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8610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2492896"/>
            <a:ext cx="3456384" cy="10081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500" dirty="0" smtClean="0"/>
              <a:t>   	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  <p:sp>
        <p:nvSpPr>
          <p:cNvPr id="20482" name="AutoShape 2" descr="Картинки по запросу состав кока колы на этикетк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0" y="4046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4.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3326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5.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3" name="Рисунок 12" descr="C:\Users\Elena\Desktop\проект\фото\DSC_27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3243686" cy="217124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11560" y="573325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Скоро она превратилась в зеленоватую сыворотку, в которой плавал белые хлопья творога. Творог отделим – вот он </a:t>
            </a:r>
            <a:r>
              <a:rPr lang="ru-RU" b="1" u="sng" dirty="0" smtClean="0">
                <a:solidFill>
                  <a:srgbClr val="7030A0"/>
                </a:solidFill>
              </a:rPr>
              <a:t>белок.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3569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6.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0" y="335699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7.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7" name="Рисунок 16" descr="C:\Users\Elena\Desktop\проект\фото\DSC_27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3262901" cy="218410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8" name="Рисунок 17" descr="C:\Users\Elena\Desktop\проект\фото\DSC_27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56992"/>
            <a:ext cx="3256724" cy="217996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9" name="Рисунок 18" descr="C:\Users\Elena\Desktop\проект\фото\DSC_27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3237023" cy="216678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55576" y="263691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Аккуратно ложечкой сняла сливки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499992" y="270892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 простоквашу поставила варить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2492896"/>
            <a:ext cx="3456384" cy="10081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500" dirty="0" smtClean="0"/>
              <a:t>   	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  <p:sp>
        <p:nvSpPr>
          <p:cNvPr id="20482" name="AutoShape 2" descr="Картинки по запросу состав кока колы на этикетк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067944" y="620688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Сыворотку, оставшуюся после отделения творожных хлопьев, поставила кипятить. Когда она загустела сняла её с плиты. На стенках кастрюли увидела жёлтые кристаллики. Это молочный </a:t>
            </a:r>
            <a:r>
              <a:rPr lang="ru-RU" b="1" u="sng" dirty="0" smtClean="0">
                <a:solidFill>
                  <a:srgbClr val="7030A0"/>
                </a:solidFill>
              </a:rPr>
              <a:t>сахар.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4766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8.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2" name="Рисунок 21" descr="C:\Users\Elena\Desktop\проект\фото\DSC_27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3253371" cy="217772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23528" y="2996952"/>
            <a:ext cx="4392488" cy="26776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Проделанные опыты с молоком доказали, что молоко содержит жиры, белки и сахар, то есть все необходимые нашему организму </a:t>
            </a:r>
          </a:p>
          <a:p>
            <a:pPr algn="ctr"/>
            <a:r>
              <a:rPr lang="ru-RU" sz="2400" b="1" u="sng" dirty="0" smtClean="0">
                <a:solidFill>
                  <a:srgbClr val="7030A0"/>
                </a:solidFill>
              </a:rPr>
              <a:t>питательные вещества.</a:t>
            </a:r>
            <a:endParaRPr lang="ru-RU" sz="2400" b="1" u="sng" dirty="0">
              <a:solidFill>
                <a:srgbClr val="7030A0"/>
              </a:solidFill>
            </a:endParaRPr>
          </a:p>
        </p:txBody>
      </p:sp>
      <p:pic>
        <p:nvPicPr>
          <p:cNvPr id="37890" name="Picture 2" descr="http://foto-ramki.com/oforml/4/eda-klipart-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306234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239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Выводы: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052736"/>
            <a:ext cx="6912768" cy="5157192"/>
          </a:xfrm>
        </p:spPr>
        <p:txBody>
          <a:bodyPr>
            <a:normAutofit/>
          </a:bodyPr>
          <a:lstStyle/>
          <a:p>
            <a:pPr algn="just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Большинство продуктов питания на прилавках наших магазинов являются не только вредными, но и опасными для нашего здоровья.</a:t>
            </a:r>
          </a:p>
          <a:p>
            <a:pPr algn="just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Чтобы не болеть, расти и хорошо себя чувствовать, нужно есть только натуральную пищу.</a:t>
            </a:r>
          </a:p>
          <a:p>
            <a:pPr algn="just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Кока-кола вредна, а молоко  полезно.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2420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Как же нужно правильно питаться ?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http://danone.by/sites/all/themes/danone/panels/layouts/danone_product_prostokvashino_ru/images/moloko-1.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32857"/>
            <a:ext cx="3127652" cy="3888432"/>
          </a:xfrm>
          <a:prstGeom prst="rect">
            <a:avLst/>
          </a:prstGeom>
          <a:noFill/>
        </p:spPr>
      </p:pic>
      <p:pic>
        <p:nvPicPr>
          <p:cNvPr id="1028" name="Picture 4" descr="http://vezuvino.ru/file/639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132856"/>
            <a:ext cx="3600400" cy="3600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55776" y="3068960"/>
            <a:ext cx="223651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или</a:t>
            </a:r>
            <a:endParaRPr lang="ru-RU" sz="88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8224" y="1628800"/>
            <a:ext cx="144016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200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239000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Список литературных источников: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052736"/>
            <a:ext cx="6912768" cy="5157192"/>
          </a:xfrm>
        </p:spPr>
        <p:txBody>
          <a:bodyPr>
            <a:normAutofit fontScale="92500"/>
          </a:bodyPr>
          <a:lstStyle/>
          <a:p>
            <a:pPr lvl="0"/>
            <a:r>
              <a:rPr lang="ru-RU" sz="2200" dirty="0" smtClean="0"/>
              <a:t>Здоровое питание. Здоровый образ жизни. - </a:t>
            </a:r>
            <a:r>
              <a:rPr lang="ru-RU" sz="2200" dirty="0" err="1" smtClean="0"/>
              <a:t>М.:АСТ:Астрель</a:t>
            </a:r>
            <a:r>
              <a:rPr lang="ru-RU" sz="2200" dirty="0" smtClean="0"/>
              <a:t>, 2005.;</a:t>
            </a:r>
          </a:p>
          <a:p>
            <a:pPr lvl="0"/>
            <a:r>
              <a:rPr lang="ru-RU" sz="2200" dirty="0" smtClean="0"/>
              <a:t>Е.В.Кривобок, </a:t>
            </a:r>
            <a:r>
              <a:rPr lang="ru-RU" sz="2200" dirty="0" err="1" smtClean="0"/>
              <a:t>О.Ю.Саранюк</a:t>
            </a:r>
            <a:r>
              <a:rPr lang="ru-RU" sz="2200" dirty="0" smtClean="0"/>
              <a:t> «Исследовательская деятельность младших школьников: программа, занятия, работы учащихся. – Волгоград: Учитель, 2009.;</a:t>
            </a:r>
          </a:p>
          <a:p>
            <a:pPr lvl="0"/>
            <a:r>
              <a:rPr lang="ru-RU" sz="2200" dirty="0" smtClean="0"/>
              <a:t>Под редакцией </a:t>
            </a:r>
            <a:r>
              <a:rPr lang="ru-RU" sz="2200" dirty="0" err="1" smtClean="0"/>
              <a:t>В.Н.Лядовой</a:t>
            </a:r>
            <a:r>
              <a:rPr lang="ru-RU" sz="2200" dirty="0" smtClean="0"/>
              <a:t> «Детское питание», Государственно издательство торговой литературы, Москва, 1958г.;</a:t>
            </a:r>
          </a:p>
          <a:p>
            <a:pPr lvl="0"/>
            <a:r>
              <a:rPr lang="ru-RU" sz="2200" dirty="0" smtClean="0"/>
              <a:t>Ли Дюбель «Раздельное питание», - Москва, Крон-Пресс, 1998г., перевод с английского Е.Незлобиной;</a:t>
            </a:r>
          </a:p>
          <a:p>
            <a:pPr lvl="0"/>
            <a:r>
              <a:rPr lang="ru-RU" sz="2200" dirty="0" smtClean="0"/>
              <a:t>«Секреты хранения и проверки качества продуктов», -Ярославская областная организация общества «Знание», 1990г., г.Ярославль.</a:t>
            </a:r>
          </a:p>
          <a:p>
            <a:pPr>
              <a:buNone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858000"/>
            <a:ext cx="7239000" cy="2088232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</a:rPr>
              <a:t>Спасибо за внимание!</a:t>
            </a:r>
            <a:endParaRPr lang="ru-RU" sz="6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836712"/>
            <a:ext cx="7239000" cy="20356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Будьте здоровы!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17947 L -0.00226 -0.6829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239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Цель моей работы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7239000" cy="225163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2800" dirty="0" smtClean="0"/>
              <a:t>Изучить состав продуктов питания на примере молока и Кока-колы и определить влияние состава этих продуктов на организм человека</a:t>
            </a:r>
            <a:endParaRPr lang="ru-RU" sz="2800" dirty="0"/>
          </a:p>
        </p:txBody>
      </p:sp>
      <p:pic>
        <p:nvPicPr>
          <p:cNvPr id="26626" name="Picture 2" descr="http://malinkablog.ru/wp-content/uploads/2013/07/kozie-molo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429000"/>
            <a:ext cx="3358280" cy="3168352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6628" name="Picture 4" descr="http://primgazeta.ru/upload/img/m321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3899508" cy="2376264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239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7488832" cy="5589240"/>
          </a:xfrm>
        </p:spPr>
        <p:txBody>
          <a:bodyPr>
            <a:normAutofit fontScale="3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ru-RU" sz="8600" dirty="0" smtClean="0"/>
              <a:t>Расширить знания о продуктах питания;</a:t>
            </a:r>
          </a:p>
          <a:p>
            <a:pPr>
              <a:buNone/>
            </a:pPr>
            <a:endParaRPr lang="ru-RU" sz="4600" dirty="0" smtClean="0"/>
          </a:p>
          <a:p>
            <a:pPr>
              <a:buFont typeface="Wingdings" pitchFamily="2" charset="2"/>
              <a:buChar char="§"/>
            </a:pPr>
            <a:r>
              <a:rPr lang="ru-RU" sz="8600" dirty="0" smtClean="0"/>
              <a:t>Изучить вкусы и предпочтения окружающих меня людей;</a:t>
            </a:r>
          </a:p>
          <a:p>
            <a:pPr>
              <a:buNone/>
            </a:pPr>
            <a:endParaRPr lang="ru-RU" sz="4600" dirty="0" smtClean="0"/>
          </a:p>
          <a:p>
            <a:pPr>
              <a:buFont typeface="Wingdings" pitchFamily="2" charset="2"/>
              <a:buChar char="§"/>
            </a:pPr>
            <a:r>
              <a:rPr lang="ru-RU" sz="8600" dirty="0" smtClean="0"/>
              <a:t>Проанализировать взаимодействие молока и Кока-колы с различными веществами;</a:t>
            </a:r>
          </a:p>
          <a:p>
            <a:pPr>
              <a:buNone/>
            </a:pPr>
            <a:endParaRPr lang="ru-RU" sz="4600" dirty="0" smtClean="0"/>
          </a:p>
          <a:p>
            <a:pPr>
              <a:buFont typeface="Wingdings" pitchFamily="2" charset="2"/>
              <a:buChar char="§"/>
            </a:pPr>
            <a:r>
              <a:rPr lang="ru-RU" sz="8600" dirty="0" smtClean="0"/>
              <a:t>Изучить состав исследуемых напитков;</a:t>
            </a:r>
          </a:p>
          <a:p>
            <a:pPr>
              <a:buNone/>
            </a:pPr>
            <a:endParaRPr lang="ru-RU" sz="4600" dirty="0" smtClean="0"/>
          </a:p>
          <a:p>
            <a:pPr>
              <a:buFont typeface="Wingdings" pitchFamily="2" charset="2"/>
              <a:buChar char="§"/>
            </a:pPr>
            <a:r>
              <a:rPr lang="ru-RU" sz="8600" smtClean="0"/>
              <a:t>Воспитать </a:t>
            </a:r>
            <a:r>
              <a:rPr lang="ru-RU" sz="8600" dirty="0" smtClean="0"/>
              <a:t>бережное отношение к своему здоровью.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239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гипотеза: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7488832" cy="55892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4800" b="1" dirty="0" smtClean="0"/>
              <a:t>Кока-кола</a:t>
            </a:r>
            <a:r>
              <a:rPr lang="ru-RU" sz="4800" dirty="0" smtClean="0"/>
              <a:t> содержит вредные для человеческого организма вещества,</a:t>
            </a:r>
          </a:p>
          <a:p>
            <a:pPr algn="ctr">
              <a:buNone/>
            </a:pPr>
            <a:r>
              <a:rPr lang="ru-RU" sz="4800" dirty="0" smtClean="0"/>
              <a:t> а </a:t>
            </a:r>
            <a:r>
              <a:rPr lang="ru-RU" sz="4800" b="1" dirty="0" smtClean="0"/>
              <a:t>молоко</a:t>
            </a:r>
            <a:r>
              <a:rPr lang="ru-RU" sz="4800" dirty="0" smtClean="0"/>
              <a:t>, наоборот, очень полезно</a:t>
            </a:r>
          </a:p>
          <a:p>
            <a:pPr algn="ctr">
              <a:buFont typeface="Wingdings" pitchFamily="2" charset="2"/>
              <a:buChar char="§"/>
            </a:pP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239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Методы исследования: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7488832" cy="53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200" dirty="0" smtClean="0"/>
              <a:t>Сбор информации из книг, газет, журналов и сайтов интернета;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 smtClean="0"/>
              <a:t>Беседа с родителями, знакомыми, друзьями;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 smtClean="0"/>
              <a:t>Опрос (анкетирование) одноклассников;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 smtClean="0"/>
              <a:t>Проведение экспериментов;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 smtClean="0"/>
              <a:t>Наблюдение;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 smtClean="0"/>
              <a:t>Фотосъемка.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239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План работы: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6912768" cy="51571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600" dirty="0" smtClean="0"/>
              <a:t>Чтение литературы, анализ полученной информации и её обобщение;</a:t>
            </a:r>
          </a:p>
          <a:p>
            <a:pPr>
              <a:buFont typeface="Wingdings" pitchFamily="2" charset="2"/>
              <a:buChar char="§"/>
            </a:pPr>
            <a:r>
              <a:rPr lang="ru-RU" sz="3600" dirty="0" smtClean="0"/>
              <a:t>Подготовка к опытам;</a:t>
            </a:r>
          </a:p>
          <a:p>
            <a:pPr>
              <a:buFont typeface="Wingdings" pitchFamily="2" charset="2"/>
              <a:buChar char="§"/>
            </a:pPr>
            <a:r>
              <a:rPr lang="ru-RU" sz="3600" dirty="0" smtClean="0"/>
              <a:t>Проведение экспериментов;</a:t>
            </a:r>
          </a:p>
          <a:p>
            <a:pPr>
              <a:buFont typeface="Wingdings" pitchFamily="2" charset="2"/>
              <a:buChar char="§"/>
            </a:pPr>
            <a:r>
              <a:rPr lang="ru-RU" sz="3600" dirty="0" smtClean="0"/>
              <a:t>Формулировка полученных в ходе опытов результатов.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4204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7744" y="2276872"/>
            <a:ext cx="3766962" cy="2664296"/>
          </a:xfrm>
          <a:noFill/>
          <a:ln w="38100"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3528" y="260648"/>
            <a:ext cx="75846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Полноценное питание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1484784"/>
            <a:ext cx="1512168" cy="523220"/>
          </a:xfrm>
          <a:prstGeom prst="rect">
            <a:avLst/>
          </a:prstGeom>
          <a:noFill/>
          <a:ln cap="rnd" cmpd="thinThick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2992581">
            <a:off x="6021826" y="1936315"/>
            <a:ext cx="432048" cy="41452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5536" y="1484784"/>
            <a:ext cx="1512168" cy="523220"/>
          </a:xfrm>
          <a:prstGeom prst="rect">
            <a:avLst/>
          </a:prstGeom>
          <a:noFill/>
          <a:ln cap="rnd" cmpd="thinThick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жиры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445224"/>
            <a:ext cx="2304256" cy="523220"/>
          </a:xfrm>
          <a:prstGeom prst="rect">
            <a:avLst/>
          </a:prstGeom>
          <a:noFill/>
          <a:ln cap="rnd" cmpd="thinThick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углеводы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5373216"/>
            <a:ext cx="2304256" cy="523220"/>
          </a:xfrm>
          <a:prstGeom prst="rect">
            <a:avLst/>
          </a:prstGeom>
          <a:noFill/>
          <a:ln cap="rnd" cmpd="thinThick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витамины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трелка вверх 15"/>
          <p:cNvSpPr/>
          <p:nvPr/>
        </p:nvSpPr>
        <p:spPr>
          <a:xfrm rot="18871818">
            <a:off x="1846911" y="1936911"/>
            <a:ext cx="432048" cy="41452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13674314">
            <a:off x="1846273" y="4961137"/>
            <a:ext cx="432048" cy="41452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7777620">
            <a:off x="6021541" y="4888463"/>
            <a:ext cx="432048" cy="41452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650</TotalTime>
  <Words>982</Words>
  <Application>Microsoft Office PowerPoint</Application>
  <PresentationFormat>Экран (4:3)</PresentationFormat>
  <Paragraphs>174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Изящная</vt:lpstr>
      <vt:lpstr>  Молоко и Кока-кола.  Что выбрать?</vt:lpstr>
      <vt:lpstr>Слайд 2</vt:lpstr>
      <vt:lpstr>Как же нужно правильно питаться ?</vt:lpstr>
      <vt:lpstr>Цель моей работы:</vt:lpstr>
      <vt:lpstr>Задачи:</vt:lpstr>
      <vt:lpstr>гипотеза:</vt:lpstr>
      <vt:lpstr>Методы исследования:</vt:lpstr>
      <vt:lpstr>План работы:</vt:lpstr>
      <vt:lpstr> </vt:lpstr>
      <vt:lpstr>Белки  – основной материал, из которого построены клетки и ткани нашего организма</vt:lpstr>
      <vt:lpstr>Жиры  – богатейший источник энергии, участвует в процессах роста и развития человека</vt:lpstr>
      <vt:lpstr>Углеводы  – способствуют экономному расходованию белка</vt:lpstr>
      <vt:lpstr>Витамины  необходимы для нормального функционирования организма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Из чего состоит Кока-кола?</vt:lpstr>
      <vt:lpstr>Из чего состоит молоко?</vt:lpstr>
      <vt:lpstr>Слайд 27</vt:lpstr>
      <vt:lpstr>Слайд 28</vt:lpstr>
      <vt:lpstr>Выводы:</vt:lpstr>
      <vt:lpstr>Список литературных источников: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Елена</cp:lastModifiedBy>
  <cp:revision>77</cp:revision>
  <dcterms:modified xsi:type="dcterms:W3CDTF">2015-03-31T05:03:19Z</dcterms:modified>
</cp:coreProperties>
</file>