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6"/>
  </p:notesMasterIdLst>
  <p:sldIdLst>
    <p:sldId id="257" r:id="rId2"/>
    <p:sldId id="346" r:id="rId3"/>
    <p:sldId id="418" r:id="rId4"/>
    <p:sldId id="427" r:id="rId5"/>
    <p:sldId id="282" r:id="rId6"/>
    <p:sldId id="347" r:id="rId7"/>
    <p:sldId id="446" r:id="rId8"/>
    <p:sldId id="447" r:id="rId9"/>
    <p:sldId id="421" r:id="rId10"/>
    <p:sldId id="445" r:id="rId11"/>
    <p:sldId id="460" r:id="rId12"/>
    <p:sldId id="462" r:id="rId13"/>
    <p:sldId id="449" r:id="rId14"/>
    <p:sldId id="422" r:id="rId15"/>
    <p:sldId id="450" r:id="rId16"/>
    <p:sldId id="461" r:id="rId17"/>
    <p:sldId id="457" r:id="rId18"/>
    <p:sldId id="459" r:id="rId19"/>
    <p:sldId id="451" r:id="rId20"/>
    <p:sldId id="454" r:id="rId21"/>
    <p:sldId id="455" r:id="rId22"/>
    <p:sldId id="452" r:id="rId23"/>
    <p:sldId id="453" r:id="rId24"/>
    <p:sldId id="456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CC"/>
    <a:srgbClr val="FF5050"/>
    <a:srgbClr val="9933FF"/>
    <a:srgbClr val="F01020"/>
    <a:srgbClr val="99FFCC"/>
    <a:srgbClr val="006600"/>
    <a:srgbClr val="66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25" autoAdjust="0"/>
  </p:normalViewPr>
  <p:slideViewPr>
    <p:cSldViewPr>
      <p:cViewPr varScale="1">
        <p:scale>
          <a:sx n="99" d="100"/>
          <a:sy n="99" d="100"/>
        </p:scale>
        <p:origin x="-2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AF91CD6-6CFE-4674-90E5-53D65B1C27DF}" type="datetimeFigureOut">
              <a:rPr lang="ru-RU"/>
              <a:pPr>
                <a:defRPr/>
              </a:pPr>
              <a:t>06.04.2017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8D3F551-70BD-4A44-BD91-43B13AC35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CD5C3140-1EFA-426C-B035-A14500C7E863}" type="datetimeFigureOut">
              <a:rPr lang="ru-RU" smtClean="0"/>
              <a:pPr>
                <a:defRPr/>
              </a:pPr>
              <a:t>06.04.2017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3B596723-915C-4808-89CD-BA86FF73097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30" name="Picture 3" descr="H:\графика\asadal\scool\scool\38 [Converted].png"/>
          <p:cNvPicPr>
            <a:picLocks noChangeAspect="1" noChangeArrowheads="1"/>
          </p:cNvPicPr>
          <p:nvPr userDrawn="1"/>
        </p:nvPicPr>
        <p:blipFill>
          <a:blip r:embed="rId2" cstate="print"/>
          <a:srcRect l="11539" b="11938"/>
          <a:stretch>
            <a:fillRect/>
          </a:stretch>
        </p:blipFill>
        <p:spPr bwMode="auto">
          <a:xfrm>
            <a:off x="0" y="5357813"/>
            <a:ext cx="328612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 descr="H:\графика\asadal\scool\scool\23\10101010.png"/>
          <p:cNvPicPr>
            <a:picLocks noChangeAspect="1" noChangeArrowheads="1"/>
          </p:cNvPicPr>
          <p:nvPr userDrawn="1"/>
        </p:nvPicPr>
        <p:blipFill>
          <a:blip r:embed="rId3" cstate="print"/>
          <a:srcRect r="11858"/>
          <a:stretch>
            <a:fillRect/>
          </a:stretch>
        </p:blipFill>
        <p:spPr bwMode="auto">
          <a:xfrm>
            <a:off x="8215313" y="5175250"/>
            <a:ext cx="928687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over dir="l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EB48C8-E2DB-45F2-98E1-5592785B98A0}" type="datetimeFigureOut">
              <a:rPr lang="ru-RU" smtClean="0"/>
              <a:pPr>
                <a:defRPr/>
              </a:pPr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82F7C-A4AD-4B79-BEA1-89197734CF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BA90D7-80A0-4F32-99B9-E7FC6CF5F702}" type="datetimeFigureOut">
              <a:rPr lang="ru-RU" smtClean="0"/>
              <a:pPr>
                <a:defRPr/>
              </a:pPr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A122D-6EA4-443D-9E3B-1117E7231EA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8AAF2CE2-4BCC-47ED-BD67-8E2600A50068}" type="datetimeFigureOut">
              <a:rPr lang="ru-RU" smtClean="0"/>
              <a:pPr>
                <a:defRPr/>
              </a:pPr>
              <a:t>06.04.2017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D20A5651-B2D0-4684-A50C-74AFAA8ABB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2F29BACE-13ED-46E2-ACBF-CAAE88836DEE}" type="datetimeFigureOut">
              <a:rPr lang="ru-RU" smtClean="0"/>
              <a:pPr>
                <a:defRPr/>
              </a:pPr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629D0A4D-7DD3-41D3-81A5-DB29145B0A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cover dir="l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4BC1D9-FE6F-4A53-A0CC-9F4E06238C3D}" type="datetimeFigureOut">
              <a:rPr lang="ru-RU" smtClean="0"/>
              <a:pPr>
                <a:defRPr/>
              </a:pPr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024DE-C5C7-43A8-A895-B46EB72B24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846B07-022A-40C5-8BC0-383F954A50B0}" type="datetimeFigureOut">
              <a:rPr lang="ru-RU" smtClean="0"/>
              <a:pPr>
                <a:defRPr/>
              </a:pPr>
              <a:t>06.04.2017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C04E12-D20E-4583-88DE-6F3D42F79F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65B525EC-0D77-4684-A90D-C9E08E2D837F}" type="datetimeFigureOut">
              <a:rPr lang="ru-RU" smtClean="0"/>
              <a:pPr>
                <a:defRPr/>
              </a:pPr>
              <a:t>06.04.2017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7243EE99-9B2D-4671-83AC-9A310D0192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401AB6-AB25-44BE-B6A7-A157F1D25AF5}" type="datetimeFigureOut">
              <a:rPr lang="ru-RU" smtClean="0"/>
              <a:pPr>
                <a:defRPr/>
              </a:pPr>
              <a:t>06.04.2017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25B6A6-0AEE-4D8F-AC2A-68525C06FD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4E789FC4-A0A2-4ADD-80F2-0158C4CF4E98}" type="datetimeFigureOut">
              <a:rPr lang="ru-RU" smtClean="0"/>
              <a:pPr>
                <a:defRPr/>
              </a:pPr>
              <a:t>06.04.2017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B624BAA7-D376-43F8-85DE-80D5702E9F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over dir="l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FF7BC31-B421-4C4D-A8BD-7AD73E627DB1}" type="datetimeFigureOut">
              <a:rPr lang="ru-RU" smtClean="0"/>
              <a:pPr>
                <a:defRPr/>
              </a:pPr>
              <a:t>06.04.2017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D89C9E71-7FB2-40B8-A573-A49E45C8C1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3B33FA9-8805-4338-8DF2-CFA16300E382}" type="datetimeFigureOut">
              <a:rPr lang="ru-RU" smtClean="0"/>
              <a:pPr>
                <a:defRPr/>
              </a:pPr>
              <a:t>06.04.2017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ED1DB4F-0F33-4D24-9D38-68B680C731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cover dir="l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8;&#1088;&#1080;&#1085;&#1072;\Desktop\Projekt\Fast%20Food%20=%20fast%20ein%20Essen\Lied.wmv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2492896"/>
            <a:ext cx="8424936" cy="11430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ru-RU" sz="44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Экологический проект</a:t>
            </a:r>
            <a:br>
              <a:rPr lang="ru-RU" sz="44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4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«Школа за экологию: думать, исследовать, действовать!»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5805264"/>
            <a:ext cx="322986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 smtClean="0">
                <a:ln/>
                <a:solidFill>
                  <a:schemeClr val="accent3"/>
                </a:solidFill>
              </a:rPr>
              <a:t> Средняя </a:t>
            </a:r>
            <a:r>
              <a:rPr lang="ru-RU" sz="2400" b="1" dirty="0">
                <a:ln/>
                <a:solidFill>
                  <a:schemeClr val="accent3"/>
                </a:solidFill>
              </a:rPr>
              <a:t>школа №1</a:t>
            </a:r>
          </a:p>
          <a:p>
            <a:pPr algn="ctr">
              <a:defRPr/>
            </a:pPr>
            <a:r>
              <a:rPr lang="ru-RU" sz="2400" b="1" dirty="0">
                <a:ln/>
                <a:solidFill>
                  <a:schemeClr val="accent3"/>
                </a:solidFill>
              </a:rPr>
              <a:t>2016 год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717032"/>
            <a:ext cx="20764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/>
                <a:solidFill>
                  <a:schemeClr val="accent3"/>
                </a:solidFill>
                <a:latin typeface="+mj-lt"/>
              </a:rPr>
              <a:t>Итоги конкурса </a:t>
            </a:r>
            <a:endParaRPr lang="ru-RU" sz="3200" dirty="0">
              <a:ln/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908720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В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конкурсе принимали участие 223 школы. По итогам конкурса мы стали победителями и были приглашены представлять проект на второй международной экологической конференции в Берлине.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9552" y="1916832"/>
            <a:ext cx="7632848" cy="485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/>
                <a:solidFill>
                  <a:schemeClr val="accent3"/>
                </a:solidFill>
                <a:latin typeface="+mj-lt"/>
              </a:rPr>
              <a:t>Нас – 15 команд из разных стран</a:t>
            </a:r>
            <a:endParaRPr lang="ru-RU" sz="3200" dirty="0">
              <a:ln/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92696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    В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день приезда нас ждал «Вечер знакомств», на котором мы встретились с представителями команд из России, Украины, Белоруссии, Казахстана, Армении, Грузии,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Кыргызстана,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и вместе обсудили актуальные экологические проблемы.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7170" name="Picture 2" descr="C:\Users\Ирина\Desktop\Берлин\берлин 1\IMG_8548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827584" y="1988840"/>
            <a:ext cx="7125050" cy="47525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/>
                <a:solidFill>
                  <a:schemeClr val="accent3"/>
                </a:solidFill>
                <a:latin typeface="+mj-lt"/>
              </a:rPr>
              <a:t>География участников проекта</a:t>
            </a:r>
            <a:endParaRPr lang="ru-RU" sz="3200" dirty="0">
              <a:ln/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9218" name="Picture 2" descr="C:\Users\Ирина\Desktop\Берлин\Берлин\IMG_6758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12658" r="10549"/>
          <a:stretch>
            <a:fillRect/>
          </a:stretch>
        </p:blipFill>
        <p:spPr bwMode="auto">
          <a:xfrm>
            <a:off x="971600" y="692696"/>
            <a:ext cx="6912768" cy="600119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332656"/>
            <a:ext cx="9144000" cy="648072"/>
          </a:xfrm>
          <a:prstGeom prst="rect">
            <a:avLst/>
          </a:prstGeom>
          <a:noFill/>
        </p:spPr>
        <p:txBody>
          <a:bodyPr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n/>
                <a:solidFill>
                  <a:schemeClr val="accent3"/>
                </a:solidFill>
                <a:latin typeface="+mj-lt"/>
              </a:rPr>
              <a:t>Выступление команды средней школы № 1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n/>
                <a:solidFill>
                  <a:schemeClr val="accent3"/>
                </a:solidFill>
                <a:latin typeface="+mj-lt"/>
              </a:rPr>
              <a:t>на </a:t>
            </a:r>
            <a:r>
              <a:rPr lang="de-DE" sz="2800" dirty="0" smtClean="0">
                <a:ln/>
                <a:solidFill>
                  <a:schemeClr val="accent3"/>
                </a:solidFill>
                <a:latin typeface="+mj-lt"/>
              </a:rPr>
              <a:t>II</a:t>
            </a:r>
            <a:r>
              <a:rPr lang="ru-RU" sz="2800" dirty="0" smtClean="0">
                <a:ln/>
                <a:solidFill>
                  <a:schemeClr val="accent3"/>
                </a:solidFill>
                <a:latin typeface="+mj-lt"/>
              </a:rPr>
              <a:t> на международной экологической</a:t>
            </a:r>
            <a:r>
              <a:rPr lang="de-DE" sz="2800" dirty="0" smtClean="0">
                <a:ln/>
                <a:solidFill>
                  <a:schemeClr val="accent3"/>
                </a:solidFill>
                <a:latin typeface="+mj-lt"/>
              </a:rPr>
              <a:t> </a:t>
            </a:r>
            <a:r>
              <a:rPr lang="ru-RU" sz="2800" dirty="0" smtClean="0">
                <a:ln/>
                <a:solidFill>
                  <a:schemeClr val="accent3"/>
                </a:solidFill>
                <a:latin typeface="+mj-lt"/>
              </a:rPr>
              <a:t> конференции в Берлине.</a:t>
            </a:r>
            <a:endParaRPr lang="ru-RU" sz="2800" dirty="0">
              <a:ln/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21075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12776"/>
            <a:ext cx="421075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21154"/>
          <a:stretch>
            <a:fillRect/>
          </a:stretch>
        </p:blipFill>
        <p:spPr bwMode="auto">
          <a:xfrm>
            <a:off x="2123728" y="4304852"/>
            <a:ext cx="4608512" cy="242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648072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/>
                <a:solidFill>
                  <a:schemeClr val="accent3"/>
                </a:solidFill>
                <a:latin typeface="+mj-lt"/>
              </a:rPr>
              <a:t>Экологический плакат</a:t>
            </a:r>
            <a:endParaRPr lang="ru-RU" sz="3200" dirty="0">
              <a:ln/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620688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 конференции мы представляли и защищали плакат по теме проекта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Наш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плакат занял первое место.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51" name="Picture 3" descr="C:\Users\Ирина\Desktop\Берлин\Берлин\IMG_6356.JPG"/>
          <p:cNvPicPr>
            <a:picLocks noChangeAspect="1" noChangeArrowheads="1"/>
          </p:cNvPicPr>
          <p:nvPr/>
        </p:nvPicPr>
        <p:blipFill>
          <a:blip r:embed="rId2" cstate="print"/>
          <a:srcRect t="7831"/>
          <a:stretch>
            <a:fillRect/>
          </a:stretch>
        </p:blipFill>
        <p:spPr bwMode="auto">
          <a:xfrm>
            <a:off x="395536" y="1556792"/>
            <a:ext cx="8275848" cy="50851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648072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/>
                <a:solidFill>
                  <a:schemeClr val="accent3"/>
                </a:solidFill>
                <a:latin typeface="+mj-lt"/>
              </a:rPr>
              <a:t>Творческие мастерские</a:t>
            </a:r>
            <a:endParaRPr lang="ru-RU" sz="3200" dirty="0">
              <a:ln/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92696"/>
            <a:ext cx="417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учащихся были проведены мастер – классы, на которых сами изготавливали натуральную косметику и краски, изучали качество почвы, проводили различные эксперименты.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1" y="764704"/>
            <a:ext cx="431745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96952"/>
            <a:ext cx="420952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Ирина\Desktop\Берлин\берлин 1\IMG_89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6054" y="3789040"/>
            <a:ext cx="4317990" cy="28801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188640"/>
            <a:ext cx="9144000" cy="648072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/>
                <a:solidFill>
                  <a:schemeClr val="accent3"/>
                </a:solidFill>
                <a:latin typeface="+mj-lt"/>
              </a:rPr>
              <a:t>Творческие мастерские</a:t>
            </a:r>
            <a:endParaRPr lang="ru-RU" sz="3200" dirty="0">
              <a:ln/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0" y="908720"/>
            <a:ext cx="3312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Результаты работы творческих мастерских были представлены всем участникам конференции.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194" name="Picture 2" descr="C:\Users\Ирина\Desktop\Берлин\берлин 1\IMG_9009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79512" y="764704"/>
            <a:ext cx="4965722" cy="3312220"/>
          </a:xfrm>
          <a:prstGeom prst="rect">
            <a:avLst/>
          </a:prstGeom>
          <a:noFill/>
        </p:spPr>
      </p:pic>
      <p:pic>
        <p:nvPicPr>
          <p:cNvPr id="8195" name="Picture 3" descr="C:\Users\Ирина\Desktop\Берлин\берлин 1\IMG_8996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19995"/>
          <a:stretch>
            <a:fillRect/>
          </a:stretch>
        </p:blipFill>
        <p:spPr bwMode="auto">
          <a:xfrm>
            <a:off x="179512" y="4149080"/>
            <a:ext cx="4968552" cy="2651449"/>
          </a:xfrm>
          <a:prstGeom prst="rect">
            <a:avLst/>
          </a:prstGeom>
          <a:noFill/>
        </p:spPr>
      </p:pic>
      <p:pic>
        <p:nvPicPr>
          <p:cNvPr id="8196" name="Picture 4" descr="C:\Users\Ирина\Desktop\Берлин\берлин 1\IMG_8925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13462"/>
          <a:stretch>
            <a:fillRect/>
          </a:stretch>
        </p:blipFill>
        <p:spPr bwMode="auto">
          <a:xfrm>
            <a:off x="5292080" y="2852936"/>
            <a:ext cx="3456384" cy="266409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188640"/>
            <a:ext cx="9144000" cy="648072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/>
                <a:solidFill>
                  <a:schemeClr val="accent3"/>
                </a:solidFill>
                <a:latin typeface="+mj-lt"/>
              </a:rPr>
              <a:t>Гости из Бремена</a:t>
            </a:r>
            <a:endParaRPr lang="ru-RU" sz="3200" dirty="0">
              <a:ln/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10242" name="Picture 2" descr="C:\Users\Ирина\Desktop\Берлин\берлин 1\IMG_9906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t="9722" r="8285"/>
          <a:stretch>
            <a:fillRect/>
          </a:stretch>
        </p:blipFill>
        <p:spPr bwMode="auto">
          <a:xfrm>
            <a:off x="539552" y="1705172"/>
            <a:ext cx="7560840" cy="49641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0" y="764704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Группа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учащихся из города Бремена поделились своим опытом работы над проектами экологической направленности.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188640"/>
            <a:ext cx="9144000" cy="648072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/>
                <a:solidFill>
                  <a:schemeClr val="accent3"/>
                </a:solidFill>
                <a:latin typeface="+mj-lt"/>
              </a:rPr>
              <a:t>Доклады на </a:t>
            </a:r>
            <a:r>
              <a:rPr lang="ru-RU" sz="3200" dirty="0" smtClean="0">
                <a:ln/>
                <a:solidFill>
                  <a:schemeClr val="accent3"/>
                </a:solidFill>
                <a:latin typeface="+mj-lt"/>
              </a:rPr>
              <a:t>экологическую тематику</a:t>
            </a:r>
            <a:endParaRPr lang="ru-RU" sz="3200" dirty="0">
              <a:ln/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764704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   На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конференции были представлены доклады и мастер – классы  для педагогов по таким важным вопросам, как образование для устойчивого развития и предметно - языковое интегрированное обучение (CLIL).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6146" name="Picture 2" descr="C:\Users\Ирина\Desktop\Берлин\Берлин\IMG_6347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1520" y="2132856"/>
            <a:ext cx="2832315" cy="4248472"/>
          </a:xfrm>
          <a:prstGeom prst="rect">
            <a:avLst/>
          </a:prstGeom>
          <a:noFill/>
        </p:spPr>
      </p:pic>
      <p:pic>
        <p:nvPicPr>
          <p:cNvPr id="6147" name="Picture 3" descr="C:\Users\Ирина\Desktop\Берлин\берлин 1\IMG_8556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l="7847"/>
          <a:stretch>
            <a:fillRect/>
          </a:stretch>
        </p:blipFill>
        <p:spPr bwMode="auto">
          <a:xfrm>
            <a:off x="3275856" y="2348880"/>
            <a:ext cx="5505721" cy="398513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648072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/>
                <a:solidFill>
                  <a:schemeClr val="accent3"/>
                </a:solidFill>
                <a:latin typeface="+mj-lt"/>
              </a:rPr>
              <a:t>Экологический манифест</a:t>
            </a:r>
            <a:endParaRPr lang="ru-RU" sz="3200" dirty="0">
              <a:ln/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20688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В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ходе конференции был разработан экологический манифест, в котором участники предложили конкретные шаги по решению экологических проблем.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098" name="Picture 2" descr="C:\Users\Ирина\Desktop\Берлин\Берлин\IMG_6407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79512" y="3236640"/>
            <a:ext cx="5184576" cy="3456384"/>
          </a:xfrm>
          <a:prstGeom prst="rect">
            <a:avLst/>
          </a:prstGeom>
          <a:noFill/>
        </p:spPr>
      </p:pic>
      <p:pic>
        <p:nvPicPr>
          <p:cNvPr id="4099" name="Picture 3" descr="C:\Users\Ирина\Desktop\Берлин\Берлин\IMG_6408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r="8333"/>
          <a:stretch>
            <a:fillRect/>
          </a:stretch>
        </p:blipFill>
        <p:spPr bwMode="auto">
          <a:xfrm>
            <a:off x="5580112" y="1484784"/>
            <a:ext cx="3168352" cy="5184576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79512" y="1556792"/>
            <a:ext cx="512332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0" y="404664"/>
            <a:ext cx="8748464" cy="208823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dirty="0" smtClean="0"/>
              <a:t> 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– 2016 году команда «Средней школы №1» принимала участие в  международном экологическом конкурсе Немецкого  культурного центра имени Гёте в Москве   «Школа за экологию: думать, исследовать, действовать!»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t="3333" r="9628" b="8333"/>
          <a:stretch>
            <a:fillRect/>
          </a:stretch>
        </p:blipFill>
        <p:spPr bwMode="auto">
          <a:xfrm>
            <a:off x="823507" y="1916832"/>
            <a:ext cx="7373349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648072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/>
                <a:solidFill>
                  <a:schemeClr val="accent3"/>
                </a:solidFill>
                <a:latin typeface="+mj-lt"/>
              </a:rPr>
              <a:t>Заключительный </a:t>
            </a:r>
            <a:r>
              <a:rPr lang="ru-RU" sz="3200" dirty="0" err="1" smtClean="0">
                <a:ln/>
                <a:solidFill>
                  <a:schemeClr val="accent3"/>
                </a:solidFill>
                <a:latin typeface="+mj-lt"/>
              </a:rPr>
              <a:t>флешмлб</a:t>
            </a:r>
            <a:endParaRPr lang="ru-RU" sz="3200" dirty="0">
              <a:ln/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79512" y="692696"/>
            <a:ext cx="4752528" cy="317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347864" y="3140968"/>
            <a:ext cx="5400600" cy="36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76056" y="908720"/>
            <a:ext cx="3672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 конференции мы исполнили песню собственного  сочинения о пропаганде здорового питания.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188640"/>
            <a:ext cx="9144000" cy="648072"/>
          </a:xfrm>
          <a:prstGeom prst="rect">
            <a:avLst/>
          </a:prstGeom>
          <a:noFill/>
        </p:spPr>
        <p:txBody>
          <a:bodyPr anchor="ctr">
            <a:normAutofit fontScale="925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/>
                <a:solidFill>
                  <a:schemeClr val="accent3"/>
                </a:solidFill>
                <a:latin typeface="+mj-lt"/>
              </a:rPr>
              <a:t>Подведение итогов работы  конференции</a:t>
            </a:r>
            <a:endParaRPr lang="ru-RU" sz="3200" dirty="0">
              <a:ln/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1027" name="Picture 3" descr="C:\Users\Ирина\Desktop\Берлин\Берлин\IMG_6774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0417" r="8333"/>
          <a:stretch>
            <a:fillRect/>
          </a:stretch>
        </p:blipFill>
        <p:spPr bwMode="auto">
          <a:xfrm>
            <a:off x="4716016" y="764704"/>
            <a:ext cx="3024336" cy="248150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7544" y="908720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 итогам конференции наш экологический проект был признан лучшим.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098" name="Picture 2" descr="C:\Users\Ирина\Desktop\Берлин\Берлин\IMG_6765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51519" y="2132855"/>
            <a:ext cx="3024337" cy="4536507"/>
          </a:xfrm>
          <a:prstGeom prst="rect">
            <a:avLst/>
          </a:prstGeom>
          <a:noFill/>
        </p:spPr>
      </p:pic>
      <p:pic>
        <p:nvPicPr>
          <p:cNvPr id="4099" name="Picture 3" descr="C:\Users\Ирина\Desktop\Берлин\берлин 1\IMG_8801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12410" t="13954" r="16231" b="12266"/>
          <a:stretch>
            <a:fillRect/>
          </a:stretch>
        </p:blipFill>
        <p:spPr bwMode="auto">
          <a:xfrm>
            <a:off x="3715105" y="3284984"/>
            <a:ext cx="5011757" cy="34563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648072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/>
                <a:solidFill>
                  <a:schemeClr val="accent3"/>
                </a:solidFill>
                <a:latin typeface="+mj-lt"/>
              </a:rPr>
              <a:t>Прогулка на корабле по Шпрее</a:t>
            </a:r>
            <a:endParaRPr lang="ru-RU" sz="3200" dirty="0">
              <a:ln/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251520" y="692696"/>
            <a:ext cx="8605397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188640"/>
            <a:ext cx="9144000" cy="648072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err="1" smtClean="0">
                <a:ln/>
                <a:solidFill>
                  <a:schemeClr val="accent3"/>
                </a:solidFill>
                <a:latin typeface="+mj-lt"/>
              </a:rPr>
              <a:t>Александерплатц</a:t>
            </a:r>
            <a:endParaRPr lang="ru-RU" sz="3200" dirty="0">
              <a:ln/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187624" y="764704"/>
            <a:ext cx="6336704" cy="594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648072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/>
                <a:solidFill>
                  <a:schemeClr val="accent3"/>
                </a:solidFill>
                <a:latin typeface="+mj-lt"/>
              </a:rPr>
              <a:t>Берлин, Берлин …</a:t>
            </a:r>
            <a:endParaRPr lang="ru-RU" sz="3200" dirty="0">
              <a:ln/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2050" name="Picture 2" descr="C:\Users\Ирина\Desktop\Берлин\Берлин\IMG_6778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12329"/>
          <a:stretch>
            <a:fillRect/>
          </a:stretch>
        </p:blipFill>
        <p:spPr bwMode="auto">
          <a:xfrm>
            <a:off x="395536" y="693261"/>
            <a:ext cx="3456384" cy="5913655"/>
          </a:xfrm>
          <a:prstGeom prst="rect">
            <a:avLst/>
          </a:prstGeom>
          <a:noFill/>
        </p:spPr>
      </p:pic>
      <p:pic>
        <p:nvPicPr>
          <p:cNvPr id="2" name="Picture 2" descr="C:\Users\Ирина\Desktop\Берлин\берлин 1\DSC_2388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283968" y="764704"/>
            <a:ext cx="4104456" cy="2747611"/>
          </a:xfrm>
          <a:prstGeom prst="rect">
            <a:avLst/>
          </a:prstGeom>
          <a:noFill/>
        </p:spPr>
      </p:pic>
      <p:pic>
        <p:nvPicPr>
          <p:cNvPr id="2051" name="Picture 3" descr="C:\Users\Ирина\Desktop\Берлин\берлин 1\DSC_2357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995935" y="3573016"/>
            <a:ext cx="4732971" cy="31683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3"/>
            <a:ext cx="886526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Тема проекта «</a:t>
            </a:r>
            <a:r>
              <a:rPr lang="ru-RU" sz="2800" b="1" dirty="0" err="1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Фастфуд</a:t>
            </a:r>
            <a:r>
              <a:rPr lang="ru-RU" sz="2800" b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= «почти» еда</a:t>
            </a:r>
            <a:r>
              <a:rPr lang="ru-RU" sz="2800" b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?»</a:t>
            </a:r>
            <a:endParaRPr lang="ru-RU" sz="2800" b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endParaRPr lang="ru-RU" sz="2800" b="1" dirty="0" smtClean="0">
              <a:ln/>
              <a:solidFill>
                <a:schemeClr val="accent3"/>
              </a:solidFill>
            </a:endParaRPr>
          </a:p>
          <a:p>
            <a:pPr algn="ctr"/>
            <a:endParaRPr lang="ru-RU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836712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Результаты анкетирования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   Участники проекта, учащиеся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10 класса: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-  проанализировали качественный состав мусора в классных контейнерах в течение дня и сделали вывод, что ученики съедают за день много шоколадных батончиков, чипсов,  сухариков и прочих неполезных продуктов.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-провели анкетирование  среди учащихся и результаты оформили графически.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3707904" y="3429000"/>
            <a:ext cx="501655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323528" y="3429000"/>
            <a:ext cx="320359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7504" y="0"/>
            <a:ext cx="9144000" cy="792088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err="1" smtClean="0">
                <a:ln/>
                <a:solidFill>
                  <a:schemeClr val="accent3"/>
                </a:solidFill>
                <a:latin typeface="+mj-lt"/>
              </a:rPr>
              <a:t>Фастфуд</a:t>
            </a:r>
            <a:r>
              <a:rPr lang="ru-RU" sz="3200" dirty="0" smtClean="0">
                <a:ln/>
                <a:solidFill>
                  <a:schemeClr val="accent3"/>
                </a:solidFill>
                <a:latin typeface="+mj-lt"/>
              </a:rPr>
              <a:t> опасен!</a:t>
            </a:r>
            <a:endParaRPr lang="ru-RU" sz="3200" dirty="0">
              <a:ln/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7" name="Picture 5" descr="C:\Users\Ирина\Desktop\фото фастфуд\P1020611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r="16000"/>
          <a:stretch>
            <a:fillRect/>
          </a:stretch>
        </p:blipFill>
        <p:spPr bwMode="auto">
          <a:xfrm>
            <a:off x="179512" y="908720"/>
            <a:ext cx="4355044" cy="3888432"/>
          </a:xfrm>
          <a:prstGeom prst="rect">
            <a:avLst/>
          </a:prstGeom>
          <a:noFill/>
        </p:spPr>
      </p:pic>
      <p:pic>
        <p:nvPicPr>
          <p:cNvPr id="8" name="Picture 3" descr="F:\фото фастфуд\IMG_6128.JPG"/>
          <p:cNvPicPr>
            <a:picLocks noChangeAspect="1" noChangeArrowheads="1"/>
          </p:cNvPicPr>
          <p:nvPr/>
        </p:nvPicPr>
        <p:blipFill>
          <a:blip r:embed="rId3" cstate="print"/>
          <a:srcRect l="23636"/>
          <a:stretch>
            <a:fillRect/>
          </a:stretch>
        </p:blipFill>
        <p:spPr bwMode="auto">
          <a:xfrm>
            <a:off x="4572000" y="3068960"/>
            <a:ext cx="4124094" cy="3600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44008" y="1124744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   Мы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провели эксперименты и сделали выводы, что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фастфуд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 содержит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много вредных для здоровья веществ.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-171400"/>
            <a:ext cx="9144000" cy="1143008"/>
          </a:xfrm>
          <a:prstGeom prst="rect">
            <a:avLst/>
          </a:prstGeom>
          <a:noFill/>
        </p:spPr>
        <p:txBody>
          <a:bodyPr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ln/>
                <a:solidFill>
                  <a:schemeClr val="accent3"/>
                </a:solidFill>
                <a:latin typeface="+mj-lt"/>
              </a:rPr>
              <a:t>«Химическое  шоу»</a:t>
            </a:r>
            <a:endParaRPr lang="ru-RU" sz="3600" dirty="0">
              <a:ln/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7" name="Picture 2" descr="C:\Users\Ирина\Desktop\фото фастфуд\IMG_6111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8772"/>
          <a:stretch>
            <a:fillRect/>
          </a:stretch>
        </p:blipFill>
        <p:spPr bwMode="auto">
          <a:xfrm>
            <a:off x="107504" y="3284984"/>
            <a:ext cx="4237102" cy="3096344"/>
          </a:xfrm>
          <a:prstGeom prst="rect">
            <a:avLst/>
          </a:prstGeom>
          <a:noFill/>
        </p:spPr>
      </p:pic>
      <p:pic>
        <p:nvPicPr>
          <p:cNvPr id="8" name="Picture 7" descr="C:\Users\Ирина\Desktop\фото фастфуд\IMG_6145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572000" y="3789040"/>
            <a:ext cx="4320480" cy="2880320"/>
          </a:xfrm>
          <a:prstGeom prst="rect">
            <a:avLst/>
          </a:prstGeom>
          <a:noFill/>
        </p:spPr>
      </p:pic>
      <p:pic>
        <p:nvPicPr>
          <p:cNvPr id="9" name="Picture 2" descr="F:\фото фастфуд\DSC_1479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4571999" y="764704"/>
            <a:ext cx="4302701" cy="288032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51520" y="1052736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Подготовили и показали учащимся «Химическое шоу», наглядно демонстрирующее вред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фастфуда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Показ опытов провели на русском и немецком языке.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-243408"/>
            <a:ext cx="8748464" cy="1143000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n/>
                <a:solidFill>
                  <a:schemeClr val="accent3"/>
                </a:solidFill>
                <a:latin typeface="+mj-lt"/>
              </a:rPr>
              <a:t>Видеоролики о вреде </a:t>
            </a:r>
            <a:r>
              <a:rPr lang="ru-RU" sz="2800" dirty="0" err="1" smtClean="0">
                <a:ln/>
                <a:solidFill>
                  <a:schemeClr val="accent3"/>
                </a:solidFill>
                <a:latin typeface="+mj-lt"/>
              </a:rPr>
              <a:t>фастфуда</a:t>
            </a:r>
            <a:endParaRPr lang="ru-RU" sz="2800" dirty="0">
              <a:ln/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107504" y="692696"/>
            <a:ext cx="8496944" cy="892696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Сняли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несколько видеороликов о вредном влиянии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фастфуда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организм человека.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3995936" y="1196752"/>
            <a:ext cx="447613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F:\Для проекта\Проект Германия\IMG_6316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323528" y="1556792"/>
            <a:ext cx="3456384" cy="5184575"/>
          </a:xfrm>
          <a:prstGeom prst="rect">
            <a:avLst/>
          </a:prstGeom>
          <a:noFill/>
        </p:spPr>
      </p:pic>
      <p:pic>
        <p:nvPicPr>
          <p:cNvPr id="8" name="Lie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>
            <a:lum contrast="30000"/>
          </a:blip>
          <a:stretch>
            <a:fillRect/>
          </a:stretch>
        </p:blipFill>
        <p:spPr>
          <a:xfrm>
            <a:off x="4139952" y="3717032"/>
            <a:ext cx="3960440" cy="2970330"/>
          </a:xfrm>
          <a:prstGeom prst="rect">
            <a:avLst/>
          </a:prstGeo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8748464" cy="836712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n/>
                <a:solidFill>
                  <a:schemeClr val="accent3"/>
                </a:solidFill>
                <a:latin typeface="+mj-lt"/>
              </a:rPr>
              <a:t>Конкурс на самый полезный завтрак</a:t>
            </a:r>
            <a:endParaRPr lang="ru-RU" sz="2800" dirty="0">
              <a:ln/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179512" y="692696"/>
            <a:ext cx="8496944" cy="110872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Провели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учащихся 1-5 классов конкурс на самый </a:t>
            </a:r>
          </a:p>
          <a:p>
            <a:pPr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полезный завтрак. Дети приносили завтраки в контейнерах, а </a:t>
            </a:r>
          </a:p>
          <a:p>
            <a:pPr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также предложили много рецептов для школьной столовой.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252028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844824"/>
            <a:ext cx="19442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916832"/>
            <a:ext cx="28803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11560" y="4149080"/>
            <a:ext cx="19442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869160"/>
            <a:ext cx="244827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581128"/>
            <a:ext cx="259228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8748464" cy="692696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n/>
                <a:solidFill>
                  <a:schemeClr val="accent3"/>
                </a:solidFill>
                <a:latin typeface="+mj-lt"/>
              </a:rPr>
              <a:t>Полезные рецепты для школьной столовой</a:t>
            </a:r>
            <a:endParaRPr lang="ru-RU" sz="2800" dirty="0">
              <a:ln/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7" name="Picture 2" descr="G:\DCIM\137NC1S1\DSC_2006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6008" t="2961" r="3878"/>
          <a:stretch>
            <a:fillRect/>
          </a:stretch>
        </p:blipFill>
        <p:spPr bwMode="auto">
          <a:xfrm>
            <a:off x="251520" y="620688"/>
            <a:ext cx="8424936" cy="60731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332656"/>
            <a:ext cx="9144000" cy="1143000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/>
                <a:solidFill>
                  <a:schemeClr val="accent3"/>
                </a:solidFill>
                <a:latin typeface="+mj-lt"/>
              </a:rPr>
              <a:t>Результаты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/>
                <a:solidFill>
                  <a:schemeClr val="accent3"/>
                </a:solidFill>
                <a:latin typeface="+mj-lt"/>
              </a:rPr>
              <a:t>разъяснительной работы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3200" dirty="0">
              <a:ln/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196752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    Участники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проекта  еще раз исследовали содержимое мусорных контейнеров, провели повторное анкетирование и сделали графики.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                                  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Результат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нас порадовал!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3384376" cy="206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4581128"/>
            <a:ext cx="355580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420888"/>
            <a:ext cx="34761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581128"/>
            <a:ext cx="3456384" cy="211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3606</TotalTime>
  <Words>496</Words>
  <Application>Microsoft Office PowerPoint</Application>
  <PresentationFormat>Экран (4:3)</PresentationFormat>
  <Paragraphs>50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Эркер</vt:lpstr>
      <vt:lpstr>Экологический проект «Школа за экологию: думать, исследовать, действовать!»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Нормативное обеспечение организации  внеурочной деятельности  младших школьников</dc:title>
  <dc:creator>Наталия</dc:creator>
  <cp:lastModifiedBy>Наталия</cp:lastModifiedBy>
  <cp:revision>366</cp:revision>
  <dcterms:created xsi:type="dcterms:W3CDTF">2009-01-02T09:30:57Z</dcterms:created>
  <dcterms:modified xsi:type="dcterms:W3CDTF">2017-04-06T19:45:23Z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TC300076301049</vt:lpwstr>
  </property>
</Properties>
</file>