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9" r:id="rId3"/>
    <p:sldId id="290" r:id="rId4"/>
    <p:sldId id="257" r:id="rId5"/>
    <p:sldId id="298" r:id="rId6"/>
    <p:sldId id="274" r:id="rId7"/>
    <p:sldId id="258" r:id="rId8"/>
    <p:sldId id="259" r:id="rId9"/>
    <p:sldId id="260" r:id="rId10"/>
    <p:sldId id="262" r:id="rId11"/>
    <p:sldId id="263" r:id="rId12"/>
    <p:sldId id="291" r:id="rId13"/>
    <p:sldId id="297" r:id="rId14"/>
    <p:sldId id="300" r:id="rId15"/>
    <p:sldId id="283" r:id="rId16"/>
    <p:sldId id="292" r:id="rId17"/>
    <p:sldId id="279" r:id="rId18"/>
    <p:sldId id="278" r:id="rId19"/>
    <p:sldId id="280" r:id="rId20"/>
    <p:sldId id="281" r:id="rId21"/>
    <p:sldId id="287" r:id="rId22"/>
    <p:sldId id="301" r:id="rId23"/>
    <p:sldId id="271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bigpicture.ru/wp-content/uploads/2011/09/4131.jpg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trinixy.ru/pics3/20080901/school_0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rb.ru/imgsmall/20100329092725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.gazeta.ru/files3/367/3350367/2chernievdovi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  <a:t>Терроризм</a:t>
            </a:r>
            <a:b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</a:br>
            <a: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  <a:t> </a:t>
            </a:r>
            <a: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  <a:t>в современном </a:t>
            </a:r>
            <a: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  <a:t>мире</a:t>
            </a:r>
            <a:b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</a:br>
            <a: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  <a:t> </a:t>
            </a:r>
            <a:r>
              <a:rPr lang="ru-RU" sz="6000" dirty="0" smtClean="0">
                <a:solidFill>
                  <a:srgbClr val="D60093"/>
                </a:solidFill>
                <a:latin typeface="Constantia" pitchFamily="18" charset="0"/>
              </a:rPr>
              <a:t>и в России</a:t>
            </a:r>
            <a:endParaRPr lang="ru-RU" sz="6000" b="1" i="1" dirty="0" smtClean="0">
              <a:solidFill>
                <a:srgbClr val="D60093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Меры давления на заложника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ограничивают подвижность, зрение, слух;</a:t>
            </a:r>
          </a:p>
          <a:p>
            <a:pPr eaLnBrk="1" hangingPunct="1"/>
            <a:r>
              <a:rPr lang="ru-RU" dirty="0" smtClean="0"/>
              <a:t>плохо кормят, мучают голодом и жаждой, лишают сигарет;</a:t>
            </a:r>
          </a:p>
          <a:p>
            <a:pPr eaLnBrk="1" hangingPunct="1"/>
            <a:r>
              <a:rPr lang="ru-RU" dirty="0" smtClean="0"/>
              <a:t>создают невыносимые условия пребывания.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случае угрозы террористического акта.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defRPr/>
            </a:pPr>
            <a:r>
              <a:rPr lang="ru-RU" dirty="0" smtClean="0"/>
              <a:t>Помните – ваша цель остаться в живых.</a:t>
            </a:r>
          </a:p>
          <a:p>
            <a:pPr marL="609600" indent="-609600">
              <a:defRPr/>
            </a:pPr>
            <a:r>
              <a:rPr lang="ru-RU" dirty="0" smtClean="0"/>
              <a:t>Не трогайте, не вскрывайте, не передвигайте обнаруженные подозрительные предметы, т. к. это может привести к взрыву.</a:t>
            </a:r>
          </a:p>
          <a:p>
            <a:pPr marL="609600" indent="-609600">
              <a:defRPr/>
            </a:pPr>
            <a:r>
              <a:rPr lang="ru-RU" dirty="0" smtClean="0"/>
              <a:t>Сообщайте взрослым или в полицию.</a:t>
            </a:r>
          </a:p>
          <a:p>
            <a:pPr marL="609600" indent="-609600">
              <a:defRPr/>
            </a:pPr>
            <a:r>
              <a:rPr lang="ru-RU" dirty="0" smtClean="0"/>
              <a:t>Если же вы всё-таки оказались заложником, не допускайте действий, которые могут спровоцировать террористов к применению насилия или оружия.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4"/>
            <a:ext cx="8229600" cy="59293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Теракты, </a:t>
            </a:r>
          </a:p>
          <a:p>
            <a:pPr algn="just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которые </a:t>
            </a:r>
          </a:p>
          <a:p>
            <a:pPr algn="just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потрясли мир</a:t>
            </a:r>
            <a:endParaRPr lang="ru-RU" sz="7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008313" cy="5299066"/>
          </a:xfrm>
        </p:spPr>
        <p:txBody>
          <a:bodyPr>
            <a:normAutofit fontScale="90000"/>
          </a:bodyPr>
          <a:lstStyle/>
          <a:p>
            <a:pPr marL="53975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08.09.1999</a:t>
            </a:r>
            <a:br>
              <a:rPr lang="ru-RU" sz="2800" dirty="0" smtClean="0"/>
            </a:br>
            <a:r>
              <a:rPr lang="ru-RU" sz="2800" dirty="0" smtClean="0"/>
              <a:t>г. Москва, взрыв жилого дома на улице Гурьянова. Погибли 94, ранено 164 человека.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13.09.1999</a:t>
            </a:r>
            <a:br>
              <a:rPr lang="ru-RU" sz="2800" dirty="0" smtClean="0"/>
            </a:br>
            <a:r>
              <a:rPr lang="ru-RU" sz="2800" dirty="0" smtClean="0"/>
              <a:t>г. Москва, взрыв жилого дома на Каширском шоссе. Погибли 124, ранены 9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5060" name="Picture 5" descr="C:\Documents and Settings\имя\Мои документы\1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285728"/>
            <a:ext cx="4657585" cy="4171960"/>
          </a:xfrm>
          <a:noFill/>
        </p:spPr>
      </p:pic>
      <p:pic>
        <p:nvPicPr>
          <p:cNvPr id="5" name="Picture 5" descr="В Москве вспоминают жертв взрывов домов на улице Гурьянова и Каширском шоссе. Волгодонск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651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1-10-200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719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террор\wtc_ve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3485"/>
            <a:ext cx="2652327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14414" y="500042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Теракт 11 сентября 2001 года в США</a:t>
            </a:r>
            <a:endParaRPr lang="ru-RU" sz="24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pic>
        <p:nvPicPr>
          <p:cNvPr id="5" name="Picture 4" descr="Фото терактов 11 сентября 2001 года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53053" y="3689575"/>
            <a:ext cx="4357718" cy="31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024" y="4214817"/>
            <a:ext cx="4536504" cy="25780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/>
            <a:r>
              <a:rPr lang="ru-RU" sz="1600" dirty="0" smtClean="0"/>
              <a:t>Террористическая </a:t>
            </a:r>
            <a:r>
              <a:rPr lang="ru-RU" sz="1600" dirty="0"/>
              <a:t>атака на США 11 сентября 2001 года является беспрецедентной по числу жертв. 19 террористов движения "Аль-Каида" одновременно захватили четыре пассажирских самолета. Два из них врезались в башни Всемирного торгового центра в США (и обрушили их), один был направлен в здание Пентагона недалеко от Вашингтона и еще один, в результате борьбы экипажа и пассажиров с террористами, потерял управление и упал около города </a:t>
            </a:r>
            <a:r>
              <a:rPr lang="ru-RU" sz="1600" dirty="0" err="1"/>
              <a:t>Шенксвилл</a:t>
            </a:r>
            <a:r>
              <a:rPr lang="ru-RU" sz="1600" dirty="0"/>
              <a:t> в штате Пенсильвания. В итоге погибло 2998 человек, тела 25 из которых никогда не были найдены.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88900"/>
            <a:ext cx="885653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Теракт 11 сентября 2001 года в США</a:t>
            </a:r>
            <a:endParaRPr lang="ru-RU" sz="4200" b="1" dirty="0">
              <a:solidFill>
                <a:srgbClr val="FF33CC"/>
              </a:solidFill>
              <a:latin typeface="Monotype Corsiva" pitchFamily="66" charset="0"/>
            </a:endParaRPr>
          </a:p>
          <a:p>
            <a:pPr eaLnBrk="0" hangingPunct="0"/>
            <a:endParaRPr lang="ru-RU" sz="1600" dirty="0"/>
          </a:p>
        </p:txBody>
      </p:sp>
      <p:pic>
        <p:nvPicPr>
          <p:cNvPr id="3" name="Рисунок 2" descr="Описание: C:\Users\Анютка\Desktop\тероризм\2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6405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800" b="1" i="1" dirty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«Норд-Ост»: теракт на </a:t>
            </a:r>
            <a:r>
              <a:rPr lang="ru-RU" sz="4800" b="1" i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Дубровке-2002 год</a:t>
            </a:r>
            <a:endParaRPr lang="ru-RU" sz="48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1484784"/>
            <a:ext cx="4462154" cy="293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484784"/>
            <a:ext cx="4425165" cy="29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10" y="4637828"/>
            <a:ext cx="90846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Вечером 23 октября 2002 года во время мюзикла "Норд-Ост" в Театральном центре на Дубровке в здание ворвалась группа вооруженных чеченских боевиков. Быстро нейтрализовав практически безоружную охрану, террористы взяли в заложники всех, кто находился в здании — более 900 человек. В течение более чем двух суток с террористами пытались вести переговоры, а рано утром 26 октября начался штурм здания. В результате спецоперации погибло 130 человек, в том числе 10 детей (по другим данным — 174 человека). </a:t>
            </a:r>
          </a:p>
        </p:txBody>
      </p:sp>
    </p:spTree>
    <p:extLst>
      <p:ext uri="{BB962C8B-B14F-4D97-AF65-F5344CB8AC3E}">
        <p14:creationId xmlns:p14="http://schemas.microsoft.com/office/powerpoint/2010/main" val="25974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74613"/>
            <a:ext cx="903649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i="1" dirty="0">
                <a:solidFill>
                  <a:srgbClr val="1B1F21"/>
                </a:solidFill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Захват заложников в Беслане-  </a:t>
            </a:r>
          </a:p>
          <a:p>
            <a:pPr algn="ctr" eaLnBrk="0" hangingPunct="0"/>
            <a:r>
              <a:rPr lang="ru-RU" sz="4000" b="1" i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1 сентября 2004 год</a:t>
            </a:r>
            <a:endParaRPr lang="en-US" sz="4000" b="1" dirty="0" smtClean="0">
              <a:solidFill>
                <a:srgbClr val="FF33CC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0" hangingPunct="0"/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36" y="1299997"/>
            <a:ext cx="4609760" cy="30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trinixy.ru/pics3/20080901/school_05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9279" y="1268760"/>
            <a:ext cx="4187354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5452" y="4653136"/>
            <a:ext cx="8791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День знаний 1 сентября 2004 года группа чеченских боевиков осуществила захват школы №1 города Беслан, Россия. В результате в заложниках оказалось свыше 1000 человек, большую часть которых составляли дети. Переговоры с террористами закончились ничем. Официальная версия гласит, что в 13 часов дня 3 сентября, после двух самопроизвольных взрывов в актовом зале школы началась паника, заложники начали убегать, террористы открыли по ним огонь из автоматического оружия. В результате руководство антитеррористической операции отдало команду на штурм комплекса зданий, даже несмотря на то, что у штурмовавших на этот час не было четкого плана действий. В результате погибло 335 человек, 186 из которых — дети в возрасте до 17 лет.</a:t>
            </a:r>
          </a:p>
        </p:txBody>
      </p:sp>
    </p:spTree>
    <p:extLst>
      <p:ext uri="{BB962C8B-B14F-4D97-AF65-F5344CB8AC3E}">
        <p14:creationId xmlns:p14="http://schemas.microsoft.com/office/powerpoint/2010/main" val="26733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85728"/>
            <a:ext cx="7772400" cy="55007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Слово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террор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произошло из латинского языка: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terror</a:t>
            </a: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– </a:t>
            </a:r>
            <a:r>
              <a:rPr lang="ru-RU" sz="4000" dirty="0" smtClean="0">
                <a:latin typeface="Monotype Corsiva" pitchFamily="66" charset="0"/>
              </a:rPr>
              <a:t>страх, ужас. Действительно, любые действия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террориста </a:t>
            </a:r>
            <a:r>
              <a:rPr lang="ru-RU" sz="4000" dirty="0" smtClean="0">
                <a:latin typeface="Monotype Corsiva" pitchFamily="66" charset="0"/>
              </a:rPr>
              <a:t>(даже не связанные с убийством) всегда предполагают насилие, принуждение, угрозу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6000" b="1" i="1" dirty="0" smtClean="0">
              <a:solidFill>
                <a:srgbClr val="D60093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52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59125"/>
            <a:ext cx="4572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50133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Памятник жертвам теракта</a:t>
            </a:r>
            <a:br>
              <a:rPr lang="ru-RU" sz="4000" dirty="0" smtClean="0"/>
            </a:br>
            <a:r>
              <a:rPr lang="ru-RU" sz="4000" dirty="0" smtClean="0"/>
              <a:t>в Беслане</a:t>
            </a:r>
          </a:p>
        </p:txBody>
      </p:sp>
      <p:pic>
        <p:nvPicPr>
          <p:cNvPr id="19459" name="Picture 4" descr="Beslan Monument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700213"/>
            <a:ext cx="3506788" cy="4681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Взрывы  в Московском метро 29 марта 2010 г. двумя террористками-смертницами дагестанского происхождения унесло жизни людей из нескольких стран: погибло 40 человек, ранено 88.</a:t>
            </a:r>
          </a:p>
        </p:txBody>
      </p:sp>
      <p:pic>
        <p:nvPicPr>
          <p:cNvPr id="12292" name="Picture 5" descr="picture--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97425"/>
            <a:ext cx="251936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В московском метро совершены теракты. ФОТО, ВИДЕО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95963" y="393382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0" y="4762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Мы - те, кого хотят запугать и заставить вести себя определённым образом. Будьте бдительны!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 Будьте осторожны!</a:t>
            </a:r>
          </a:p>
        </p:txBody>
      </p:sp>
      <p:pic>
        <p:nvPicPr>
          <p:cNvPr id="17411" name="Picture 5" descr="C:\Users\Лаура\Desktop\2111470hh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59340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5077-154D-46F1-8428-4026C08F6C70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708275"/>
            <a:ext cx="829151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6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2" name="Рисунок 5" descr="229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994525"/>
          </a:xfrm>
        </p:spPr>
      </p:pic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Терроризм – угроза обществу</a:t>
            </a:r>
          </a:p>
        </p:txBody>
      </p:sp>
      <p:sp>
        <p:nvSpPr>
          <p:cNvPr id="3076" name="AutoShape 7"/>
          <p:cNvSpPr>
            <a:spLocks noChangeArrowheads="1"/>
          </p:cNvSpPr>
          <p:nvPr/>
        </p:nvSpPr>
        <p:spPr bwMode="auto">
          <a:xfrm>
            <a:off x="250825" y="908050"/>
            <a:ext cx="8893175" cy="5689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В конце 20-го и начале 21-го века в жизнь молодой России вошло</a:t>
            </a:r>
          </a:p>
          <a:p>
            <a:pPr algn="ctr"/>
            <a:r>
              <a:rPr lang="ru-RU" sz="1800"/>
              <a:t> такое уродливое явление - </a:t>
            </a:r>
            <a:r>
              <a:rPr lang="ru-RU" sz="1800">
                <a:solidFill>
                  <a:srgbClr val="FF0066"/>
                </a:solidFill>
              </a:rPr>
              <a:t>терроризм</a:t>
            </a:r>
            <a:r>
              <a:rPr lang="ru-RU" sz="1800"/>
              <a:t>. Средства массовой информации</a:t>
            </a:r>
          </a:p>
          <a:p>
            <a:pPr algn="ctr"/>
            <a:r>
              <a:rPr lang="ru-RU" sz="1800"/>
              <a:t> пестрят заголовками, напоминающими сводки с полей сражений. </a:t>
            </a:r>
          </a:p>
          <a:p>
            <a:pPr algn="ctr"/>
            <a:r>
              <a:rPr lang="ru-RU" sz="1800"/>
              <a:t>       На самом деле так оно и есть: терроризм уже давно объявил войну </a:t>
            </a:r>
          </a:p>
          <a:p>
            <a:pPr algn="ctr"/>
            <a:r>
              <a:rPr lang="ru-RU" sz="1800"/>
              <a:t>миру. Понятия </a:t>
            </a:r>
            <a:r>
              <a:rPr lang="ru-RU" sz="1800">
                <a:solidFill>
                  <a:srgbClr val="FF0066"/>
                </a:solidFill>
              </a:rPr>
              <a:t>теракт, террорист - смертник, пояс шахида, </a:t>
            </a:r>
          </a:p>
          <a:p>
            <a:pPr algn="ctr"/>
            <a:r>
              <a:rPr lang="ru-RU" sz="1800">
                <a:solidFill>
                  <a:srgbClr val="FF0066"/>
                </a:solidFill>
              </a:rPr>
              <a:t>захват заложников и т.д.</a:t>
            </a:r>
            <a:r>
              <a:rPr lang="ru-RU" sz="1800"/>
              <a:t> стали неотъемлемой частью </a:t>
            </a:r>
          </a:p>
          <a:p>
            <a:pPr algn="ctr"/>
            <a:r>
              <a:rPr lang="ru-RU" sz="1800"/>
              <a:t>современного мира. Часто жертвами терроризма становятся</a:t>
            </a:r>
          </a:p>
          <a:p>
            <a:pPr algn="ctr"/>
            <a:r>
              <a:rPr lang="ru-RU" sz="1800"/>
              <a:t> невинные люди, среди которых есть и дети.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8572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C0000"/>
                </a:solidFill>
                <a:latin typeface="Arial Black" pitchFamily="34" charset="0"/>
              </a:rPr>
              <a:t>Терроризм – это одна из форм организованного насилия.</a:t>
            </a:r>
            <a:r>
              <a:rPr lang="ru-RU" sz="6000" dirty="0" smtClean="0">
                <a:solidFill>
                  <a:srgbClr val="CC0000"/>
                </a:solidFill>
                <a:latin typeface="Arial Black" pitchFamily="34" charset="0"/>
              </a:rPr>
              <a:t/>
            </a:r>
            <a:br>
              <a:rPr lang="ru-RU" sz="6000" dirty="0" smtClean="0">
                <a:solidFill>
                  <a:srgbClr val="CC0000"/>
                </a:solidFill>
                <a:latin typeface="Arial Black" pitchFamily="34" charset="0"/>
              </a:rPr>
            </a:br>
            <a:endParaRPr lang="ru-RU" sz="6000" b="1" i="1" dirty="0" smtClean="0">
              <a:solidFill>
                <a:srgbClr val="D60093"/>
              </a:solidFill>
              <a:latin typeface="Constantia" pitchFamily="18" charset="0"/>
            </a:endParaRPr>
          </a:p>
        </p:txBody>
      </p:sp>
      <p:pic>
        <p:nvPicPr>
          <p:cNvPr id="5" name="Picture 6" descr="img3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2613"/>
            <a:ext cx="44672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Лаура\Desktop\159544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4597409" cy="27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Лаура\Desktop\1626566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860490"/>
            <a:ext cx="3571900" cy="49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2915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6000" dirty="0">
                <a:solidFill>
                  <a:schemeClr val="bg1"/>
                </a:solidFill>
                <a:latin typeface="Arial Black" pitchFamily="34" charset="0"/>
              </a:rPr>
            </a:b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FB6E-5461-47C9-A21D-2BA0E454AB6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1889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Террористическая акция рассчитана на определённый эффект: посеять страх, создать угрозу широкому кругу лиц. </a:t>
            </a:r>
          </a:p>
        </p:txBody>
      </p:sp>
      <p:pic>
        <p:nvPicPr>
          <p:cNvPr id="7173" name="Picture 2" descr="C:\Users\Лаура\Desktop\31597936_beslan204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3785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img.gazeta.ru/files3/367/3350367/2chernievdovi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00760" y="3929066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628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Терроризм  в современном мире  и в России</vt:lpstr>
      <vt:lpstr>Слово террор произошло из латинского языка: terror – страх, ужас. Действительно, любые действия террориста (даже не связанные с убийством) всегда предполагают насилие, принуждение, угрозу </vt:lpstr>
      <vt:lpstr>Терроризм – угроза обществу</vt:lpstr>
      <vt:lpstr>Презентация PowerPoint</vt:lpstr>
      <vt:lpstr>Терроризм – это одна из форм организованного насилия.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давления на заложника</vt:lpstr>
      <vt:lpstr>Правила поведения в случае угрозы террористического акта.</vt:lpstr>
      <vt:lpstr>.</vt:lpstr>
      <vt:lpstr> 08.09.1999 г. Москва, взрыв жилого дома на улице Гурьянова. Погибли 94, ранено 164 человека.  13.09.1999 г. Москва, взрыв жилого дома на Каширском шоссе. Погибли 124, ранены 9 человек.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жертвам теракта в Беслане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филиал15</dc:creator>
  <cp:lastModifiedBy>Кабинет 30</cp:lastModifiedBy>
  <cp:revision>31</cp:revision>
  <dcterms:created xsi:type="dcterms:W3CDTF">2015-08-29T07:49:16Z</dcterms:created>
  <dcterms:modified xsi:type="dcterms:W3CDTF">2019-01-28T11:54:32Z</dcterms:modified>
</cp:coreProperties>
</file>